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72" r:id="rId3"/>
    <p:sldId id="273" r:id="rId4"/>
    <p:sldId id="274" r:id="rId5"/>
    <p:sldId id="275" r:id="rId6"/>
    <p:sldId id="276" r:id="rId7"/>
    <p:sldId id="277" r:id="rId8"/>
    <p:sldId id="256" r:id="rId9"/>
    <p:sldId id="257" r:id="rId10"/>
    <p:sldId id="258" r:id="rId11"/>
    <p:sldId id="259" r:id="rId12"/>
    <p:sldId id="278" r:id="rId13"/>
    <p:sldId id="260" r:id="rId14"/>
    <p:sldId id="261" r:id="rId15"/>
    <p:sldId id="262" r:id="rId16"/>
    <p:sldId id="263" r:id="rId17"/>
    <p:sldId id="279" r:id="rId18"/>
    <p:sldId id="265" r:id="rId19"/>
    <p:sldId id="268" r:id="rId20"/>
    <p:sldId id="264" r:id="rId21"/>
    <p:sldId id="266" r:id="rId22"/>
    <p:sldId id="267" r:id="rId23"/>
    <p:sldId id="269" r:id="rId24"/>
    <p:sldId id="270" r:id="rId25"/>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54" autoAdjust="0"/>
  </p:normalViewPr>
  <p:slideViewPr>
    <p:cSldViewPr>
      <p:cViewPr varScale="1">
        <p:scale>
          <a:sx n="104" d="100"/>
          <a:sy n="104" d="100"/>
        </p:scale>
        <p:origin x="-1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8" name="Otsikk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i-FI" smtClean="0"/>
              <a:t>Muokkaa perustyyl. napsautt.</a:t>
            </a:r>
            <a:endParaRPr kumimoji="0" lang="en-US"/>
          </a:p>
        </p:txBody>
      </p:sp>
      <p:sp>
        <p:nvSpPr>
          <p:cNvPr id="28" name="Päivämäärän paikkamerkki 27"/>
          <p:cNvSpPr>
            <a:spLocks noGrp="1"/>
          </p:cNvSpPr>
          <p:nvPr>
            <p:ph type="dt" sz="half" idx="10"/>
          </p:nvPr>
        </p:nvSpPr>
        <p:spPr/>
        <p:txBody>
          <a:bodyPr/>
          <a:lstStyle/>
          <a:p>
            <a:fld id="{D3AF7A1B-9F3C-4286-AE4A-05E9CBD0BB5C}" type="datetimeFigureOut">
              <a:rPr lang="fi-FI" smtClean="0"/>
              <a:pPr/>
              <a:t>24.2.2010</a:t>
            </a:fld>
            <a:endParaRPr lang="fi-FI"/>
          </a:p>
        </p:txBody>
      </p:sp>
      <p:sp>
        <p:nvSpPr>
          <p:cNvPr id="17" name="Alatunnisteen paikkamerkki 16"/>
          <p:cNvSpPr>
            <a:spLocks noGrp="1"/>
          </p:cNvSpPr>
          <p:nvPr>
            <p:ph type="ftr" sz="quarter" idx="11"/>
          </p:nvPr>
        </p:nvSpPr>
        <p:spPr/>
        <p:txBody>
          <a:bodyPr/>
          <a:lstStyle/>
          <a:p>
            <a:endParaRPr lang="fi-FI"/>
          </a:p>
        </p:txBody>
      </p:sp>
      <p:sp>
        <p:nvSpPr>
          <p:cNvPr id="29" name="Dian numeron paikkamerkki 28"/>
          <p:cNvSpPr>
            <a:spLocks noGrp="1"/>
          </p:cNvSpPr>
          <p:nvPr>
            <p:ph type="sldNum" sz="quarter" idx="12"/>
          </p:nvPr>
        </p:nvSpPr>
        <p:spPr/>
        <p:txBody>
          <a:bodyPr/>
          <a:lstStyle/>
          <a:p>
            <a:fld id="{A3672882-9251-4CAC-A10D-35C07F452D27}" type="slidenum">
              <a:rPr lang="fi-FI" smtClean="0"/>
              <a:pPr/>
              <a:t>‹#›</a:t>
            </a:fld>
            <a:endParaRPr lang="fi-FI"/>
          </a:p>
        </p:txBody>
      </p:sp>
      <p:sp>
        <p:nvSpPr>
          <p:cNvPr id="9" name="Alaotsikk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i-FI" smtClean="0"/>
              <a:t>Muokkaa alaotsikon perustyyliä napsautt.</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p:txBody>
          <a:bodyPr vert="eaVer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p>
            <a:fld id="{D3AF7A1B-9F3C-4286-AE4A-05E9CBD0BB5C}" type="datetimeFigureOut">
              <a:rPr lang="fi-FI" smtClean="0"/>
              <a:pPr/>
              <a:t>24.2.2010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3672882-9251-4CAC-A10D-35C07F452D27}"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p>
            <a:fld id="{D3AF7A1B-9F3C-4286-AE4A-05E9CBD0BB5C}" type="datetimeFigureOut">
              <a:rPr lang="fi-FI" smtClean="0"/>
              <a:pPr/>
              <a:t>24.2.2010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3672882-9251-4CAC-A10D-35C07F452D27}"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Sisällön paikkamerkki 2"/>
          <p:cNvSpPr>
            <a:spLocks noGrp="1"/>
          </p:cNvSpPr>
          <p:nvPr>
            <p:ph idx="1"/>
          </p:nvPr>
        </p:nvSpPr>
        <p:spPr/>
        <p:txBody>
          <a:body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p>
            <a:fld id="{D3AF7A1B-9F3C-4286-AE4A-05E9CBD0BB5C}" type="datetimeFigureOut">
              <a:rPr lang="fi-FI" smtClean="0"/>
              <a:pPr/>
              <a:t>24.2.2010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3672882-9251-4CAC-A10D-35C07F452D27}"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bg>
      <p:bgRef idx="1003">
        <a:schemeClr val="bg2"/>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i-FI" smtClean="0"/>
              <a:t>Muokkaa perustyyl. napsautt.</a:t>
            </a:r>
            <a:endParaRPr kumimoji="0" lang="en-US"/>
          </a:p>
        </p:txBody>
      </p:sp>
      <p:sp>
        <p:nvSpPr>
          <p:cNvPr id="3" name="Tekstin paikkamerkki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i-FI" smtClean="0"/>
              <a:t>Muokkaa tekstin perustyylejä napsauttamalla</a:t>
            </a:r>
          </a:p>
        </p:txBody>
      </p:sp>
      <p:sp>
        <p:nvSpPr>
          <p:cNvPr id="4" name="Päivämäärän paikkamerkki 3"/>
          <p:cNvSpPr>
            <a:spLocks noGrp="1"/>
          </p:cNvSpPr>
          <p:nvPr>
            <p:ph type="dt" sz="half" idx="10"/>
          </p:nvPr>
        </p:nvSpPr>
        <p:spPr/>
        <p:txBody>
          <a:bodyPr/>
          <a:lstStyle/>
          <a:p>
            <a:fld id="{D3AF7A1B-9F3C-4286-AE4A-05E9CBD0BB5C}" type="datetimeFigureOut">
              <a:rPr lang="fi-FI" smtClean="0"/>
              <a:pPr/>
              <a:t>24.2.2010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a:xfrm>
            <a:off x="7924800" y="6416675"/>
            <a:ext cx="762000" cy="365125"/>
          </a:xfrm>
        </p:spPr>
        <p:txBody>
          <a:bodyPr/>
          <a:lstStyle/>
          <a:p>
            <a:fld id="{A3672882-9251-4CAC-A10D-35C07F452D27}" type="slidenum">
              <a:rPr lang="fi-FI" smtClean="0"/>
              <a:pPr/>
              <a:t>‹#›</a:t>
            </a:fld>
            <a:endParaRPr lang="fi-F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Sisällön paikkamerkk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Sisällön paikkamerkk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p:txBody>
          <a:bodyPr/>
          <a:lstStyle/>
          <a:p>
            <a:fld id="{D3AF7A1B-9F3C-4286-AE4A-05E9CBD0BB5C}" type="datetimeFigureOut">
              <a:rPr lang="fi-FI" smtClean="0"/>
              <a:pPr/>
              <a:t>24.2.2010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3672882-9251-4CAC-A10D-35C07F452D27}"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8229600" cy="1143000"/>
          </a:xfrm>
        </p:spPr>
        <p:txBody>
          <a:bodyPr anchor="ctr"/>
          <a:lstStyle>
            <a:lvl1pPr>
              <a:defRPr/>
            </a:lvl1pPr>
          </a:lstStyle>
          <a:p>
            <a:r>
              <a:rPr kumimoji="0" lang="fi-FI" smtClean="0"/>
              <a:t>Muokkaa perustyyl. napsautt.</a:t>
            </a:r>
            <a:endParaRPr kumimoji="0" lang="en-US"/>
          </a:p>
        </p:txBody>
      </p:sp>
      <p:sp>
        <p:nvSpPr>
          <p:cNvPr id="3" name="Tekstin paikkamerkki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i-FI" smtClean="0"/>
              <a:t>Muokkaa tekstin perustyylejä napsauttamalla</a:t>
            </a:r>
          </a:p>
        </p:txBody>
      </p:sp>
      <p:sp>
        <p:nvSpPr>
          <p:cNvPr id="4" name="Tekstin paikkamerkki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i-FI" smtClean="0"/>
              <a:t>Muokkaa tekstin perustyylejä napsauttamalla</a:t>
            </a:r>
          </a:p>
        </p:txBody>
      </p:sp>
      <p:sp>
        <p:nvSpPr>
          <p:cNvPr id="5" name="Sisällön paikkamerkk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6" name="Sisällön paikkamerkk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7" name="Päivämäärän paikkamerkki 6"/>
          <p:cNvSpPr>
            <a:spLocks noGrp="1"/>
          </p:cNvSpPr>
          <p:nvPr>
            <p:ph type="dt" sz="half" idx="10"/>
          </p:nvPr>
        </p:nvSpPr>
        <p:spPr/>
        <p:txBody>
          <a:bodyPr/>
          <a:lstStyle/>
          <a:p>
            <a:fld id="{D3AF7A1B-9F3C-4286-AE4A-05E9CBD0BB5C}" type="datetimeFigureOut">
              <a:rPr lang="fi-FI" smtClean="0"/>
              <a:pPr/>
              <a:t>24.2.2010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A3672882-9251-4CAC-A10D-35C07F452D27}"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Päivämäärän paikkamerkki 2"/>
          <p:cNvSpPr>
            <a:spLocks noGrp="1"/>
          </p:cNvSpPr>
          <p:nvPr>
            <p:ph type="dt" sz="half" idx="10"/>
          </p:nvPr>
        </p:nvSpPr>
        <p:spPr/>
        <p:txBody>
          <a:bodyPr/>
          <a:lstStyle/>
          <a:p>
            <a:fld id="{D3AF7A1B-9F3C-4286-AE4A-05E9CBD0BB5C}" type="datetimeFigureOut">
              <a:rPr lang="fi-FI" smtClean="0"/>
              <a:pPr/>
              <a:t>24.2.2010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A3672882-9251-4CAC-A10D-35C07F452D27}"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3AF7A1B-9F3C-4286-AE4A-05E9CBD0BB5C}" type="datetimeFigureOut">
              <a:rPr lang="fi-FI" smtClean="0"/>
              <a:pPr/>
              <a:t>24.2.2010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3672882-9251-4CAC-A10D-35C07F452D27}"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i-FI" smtClean="0"/>
              <a:t>Muokkaa perustyyl. napsautt.</a:t>
            </a:r>
            <a:endParaRPr kumimoji="0" lang="en-US"/>
          </a:p>
        </p:txBody>
      </p:sp>
      <p:sp>
        <p:nvSpPr>
          <p:cNvPr id="3" name="Tekstin paikkamerkki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i-FI" smtClean="0"/>
              <a:t>Muokkaa tekstin perustyylejä napsauttamalla</a:t>
            </a:r>
          </a:p>
        </p:txBody>
      </p:sp>
      <p:sp>
        <p:nvSpPr>
          <p:cNvPr id="4" name="Sisällön paikkamerkk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p:txBody>
          <a:bodyPr/>
          <a:lstStyle/>
          <a:p>
            <a:fld id="{D3AF7A1B-9F3C-4286-AE4A-05E9CBD0BB5C}" type="datetimeFigureOut">
              <a:rPr lang="fi-FI" smtClean="0"/>
              <a:pPr/>
              <a:t>24.2.2010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3672882-9251-4CAC-A10D-35C07F452D27}"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i-FI" smtClean="0"/>
              <a:t>Muokkaa perustyyl. napsautt.</a:t>
            </a:r>
            <a:endParaRPr kumimoji="0" lang="en-US"/>
          </a:p>
        </p:txBody>
      </p:sp>
      <p:sp>
        <p:nvSpPr>
          <p:cNvPr id="3" name="Kuvan paikkamerkki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i-FI" smtClean="0">
                <a:solidFill>
                  <a:schemeClr val="lt1"/>
                </a:solidFill>
                <a:latin typeface="+mn-lt"/>
                <a:ea typeface="+mn-ea"/>
                <a:cs typeface="+mn-cs"/>
              </a:rPr>
              <a:t>Lisää kuva napsauttamalla kuvaketta</a:t>
            </a:r>
            <a:endParaRPr kumimoji="0" lang="en-US" dirty="0">
              <a:solidFill>
                <a:schemeClr val="lt1"/>
              </a:solidFill>
              <a:latin typeface="+mn-lt"/>
              <a:ea typeface="+mn-ea"/>
              <a:cs typeface="+mn-cs"/>
            </a:endParaRPr>
          </a:p>
        </p:txBody>
      </p:sp>
      <p:sp>
        <p:nvSpPr>
          <p:cNvPr id="4" name="Tekstin paikkamerkki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i-FI" smtClean="0"/>
              <a:t>Muokkaa tekstin perustyylejä napsauttamalla</a:t>
            </a:r>
          </a:p>
        </p:txBody>
      </p:sp>
      <p:sp>
        <p:nvSpPr>
          <p:cNvPr id="5" name="Päivämäärän paikkamerkki 4"/>
          <p:cNvSpPr>
            <a:spLocks noGrp="1"/>
          </p:cNvSpPr>
          <p:nvPr>
            <p:ph type="dt" sz="half" idx="10"/>
          </p:nvPr>
        </p:nvSpPr>
        <p:spPr/>
        <p:txBody>
          <a:bodyPr/>
          <a:lstStyle/>
          <a:p>
            <a:fld id="{D3AF7A1B-9F3C-4286-AE4A-05E9CBD0BB5C}" type="datetimeFigureOut">
              <a:rPr lang="fi-FI" smtClean="0"/>
              <a:pPr/>
              <a:t>24.2.2010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3672882-9251-4CAC-A10D-35C07F452D27}"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tsikon paikkamerkki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i-FI" smtClean="0"/>
              <a:t>Muokkaa perustyyl. napsautt.</a:t>
            </a:r>
            <a:endParaRPr kumimoji="0" lang="en-US"/>
          </a:p>
        </p:txBody>
      </p:sp>
      <p:sp>
        <p:nvSpPr>
          <p:cNvPr id="13" name="Tekstin paikkamerkki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i-FI" smtClean="0"/>
              <a:t>Muokkaa tekstin perustyylejä napsauttamalla</a:t>
            </a:r>
          </a:p>
          <a:p>
            <a:pPr lvl="1" eaLnBrk="1" latinLnBrk="0" hangingPunct="1"/>
            <a:r>
              <a:rPr kumimoji="0" lang="fi-FI" smtClean="0"/>
              <a:t>toinen taso</a:t>
            </a:r>
          </a:p>
          <a:p>
            <a:pPr lvl="2" eaLnBrk="1" latinLnBrk="0" hangingPunct="1"/>
            <a:r>
              <a:rPr kumimoji="0" lang="fi-FI" smtClean="0"/>
              <a:t>kolmas taso</a:t>
            </a:r>
          </a:p>
          <a:p>
            <a:pPr lvl="3" eaLnBrk="1" latinLnBrk="0" hangingPunct="1"/>
            <a:r>
              <a:rPr kumimoji="0" lang="fi-FI" smtClean="0"/>
              <a:t>neljäs taso</a:t>
            </a:r>
          </a:p>
          <a:p>
            <a:pPr lvl="4" eaLnBrk="1" latinLnBrk="0" hangingPunct="1"/>
            <a:r>
              <a:rPr kumimoji="0" lang="fi-FI" smtClean="0"/>
              <a:t>viides taso</a:t>
            </a:r>
            <a:endParaRPr kumimoji="0" lang="en-US"/>
          </a:p>
        </p:txBody>
      </p:sp>
      <p:sp>
        <p:nvSpPr>
          <p:cNvPr id="14" name="Päivämäärän paikkamerkki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3AF7A1B-9F3C-4286-AE4A-05E9CBD0BB5C}" type="datetimeFigureOut">
              <a:rPr lang="fi-FI" smtClean="0"/>
              <a:pPr/>
              <a:t>24.2.2010</a:t>
            </a:fld>
            <a:endParaRPr lang="fi-FI"/>
          </a:p>
        </p:txBody>
      </p:sp>
      <p:sp>
        <p:nvSpPr>
          <p:cNvPr id="3" name="Alatunnisteen paikkamerk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i-FI"/>
          </a:p>
        </p:txBody>
      </p:sp>
      <p:sp>
        <p:nvSpPr>
          <p:cNvPr id="23" name="Dian numeron paikkamerkki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3672882-9251-4CAC-A10D-35C07F452D27}" type="slidenum">
              <a:rPr lang="fi-FI" smtClean="0"/>
              <a:pPr/>
              <a:t>‹#›</a:t>
            </a:fld>
            <a:endParaRPr lang="fi-FI"/>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fi.wikipedia.org/wiki/Tiedosto:Antoing.JPG01.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fi.wikipedia.org/wiki/Tiedosto:Belgian_chocolates.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Lake_Varna" TargetMode="External"/><Relationship Id="rId3" Type="http://schemas.openxmlformats.org/officeDocument/2006/relationships/hyperlink" Target="http://en.wikipedia.org/wiki/Northern_Bulgaria" TargetMode="External"/><Relationship Id="rId7" Type="http://schemas.openxmlformats.org/officeDocument/2006/relationships/hyperlink" Target="http://en.wikipedia.org/wiki/Black_Sea" TargetMode="External"/><Relationship Id="rId2" Type="http://schemas.openxmlformats.org/officeDocument/2006/relationships/hyperlink" Target="http://en.wikipedia.org/wiki/Bulgarian_Black_Sea_Coast" TargetMode="External"/><Relationship Id="rId1" Type="http://schemas.openxmlformats.org/officeDocument/2006/relationships/slideLayout" Target="../slideLayouts/slideLayout2.xml"/><Relationship Id="rId6" Type="http://schemas.openxmlformats.org/officeDocument/2006/relationships/hyperlink" Target="http://en.wikipedia.org/wiki/Platform_(geology)" TargetMode="External"/><Relationship Id="rId5" Type="http://schemas.openxmlformats.org/officeDocument/2006/relationships/hyperlink" Target="http://en.wikipedia.org/wiki/Moesia" TargetMode="External"/><Relationship Id="rId4" Type="http://schemas.openxmlformats.org/officeDocument/2006/relationships/hyperlink" Target="http://en.wikipedia.org/wiki/Monocline" TargetMode="External"/><Relationship Id="rId9" Type="http://schemas.openxmlformats.org/officeDocument/2006/relationships/hyperlink" Target="http://en.wikipedia.org/wiki/Asparuhov_mos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Crusade" TargetMode="External"/><Relationship Id="rId7" Type="http://schemas.openxmlformats.org/officeDocument/2006/relationships/hyperlink" Target="http://en.wikipedia.org/wiki/Murad_II" TargetMode="External"/><Relationship Id="rId2" Type="http://schemas.openxmlformats.org/officeDocument/2006/relationships/hyperlink" Target="http://en.wikipedia.org/wiki/Kiril_Yordanov" TargetMode="External"/><Relationship Id="rId1" Type="http://schemas.openxmlformats.org/officeDocument/2006/relationships/slideLayout" Target="../slideLayouts/slideLayout2.xml"/><Relationship Id="rId6" Type="http://schemas.openxmlformats.org/officeDocument/2006/relationships/hyperlink" Target="http://en.wikipedia.org/wiki/Hungary" TargetMode="External"/><Relationship Id="rId5" Type="http://schemas.openxmlformats.org/officeDocument/2006/relationships/hyperlink" Target="http://en.wikipedia.org/wiki/Ladislaus_III_of_Poland" TargetMode="External"/><Relationship Id="rId4" Type="http://schemas.openxmlformats.org/officeDocument/2006/relationships/hyperlink" Target="http://en.wikipedia.org/wiki/Ottoman_Empir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Silistra" TargetMode="External"/><Relationship Id="rId2" Type="http://schemas.openxmlformats.org/officeDocument/2006/relationships/hyperlink" Target="http://en.wikipedia.org/wiki/Rousse" TargetMode="External"/><Relationship Id="rId1" Type="http://schemas.openxmlformats.org/officeDocument/2006/relationships/slideLayout" Target="../slideLayouts/slideLayout2.xml"/><Relationship Id="rId6" Type="http://schemas.openxmlformats.org/officeDocument/2006/relationships/hyperlink" Target="http://en.wikipedia.org/wiki/Siege_of_Varna" TargetMode="External"/><Relationship Id="rId5" Type="http://schemas.openxmlformats.org/officeDocument/2006/relationships/hyperlink" Target="http://en.wikipedia.org/wiki/Russo-Turkish_war" TargetMode="External"/><Relationship Id="rId4" Type="http://schemas.openxmlformats.org/officeDocument/2006/relationships/hyperlink" Target="http://en.wikipedia.org/wiki/Dobruj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Gold_of_Varna" TargetMode="External"/><Relationship Id="rId7" Type="http://schemas.openxmlformats.org/officeDocument/2006/relationships/hyperlink" Target="http://en.wikipedia.org/wiki/Drazki_torpedo_boat" TargetMode="External"/><Relationship Id="rId2" Type="http://schemas.openxmlformats.org/officeDocument/2006/relationships/hyperlink" Target="http://en.wikipedia.org/wiki/Varna_Archaeological_Museum" TargetMode="External"/><Relationship Id="rId1" Type="http://schemas.openxmlformats.org/officeDocument/2006/relationships/slideLayout" Target="../slideLayouts/slideLayout2.xml"/><Relationship Id="rId6" Type="http://schemas.openxmlformats.org/officeDocument/2006/relationships/hyperlink" Target="http://en.wikipedia.org/wiki/Museum_ship" TargetMode="External"/><Relationship Id="rId5" Type="http://schemas.openxmlformats.org/officeDocument/2006/relationships/hyperlink" Target="http://en.wikipedia.org/wiki/Battle_of_Varna" TargetMode="External"/><Relationship Id="rId4" Type="http://schemas.openxmlformats.org/officeDocument/2006/relationships/hyperlink" Target="http://en.wikipedia.org/wiki/Therma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en.wikipedia.org/w/index.php?title=KS_Stal_Szczecin&amp;action=edit&amp;redlink=1" TargetMode="External"/><Relationship Id="rId3" Type="http://schemas.openxmlformats.org/officeDocument/2006/relationships/hyperlink" Target="http://en.wikipedia.org/wiki/Football_team" TargetMode="External"/><Relationship Id="rId7" Type="http://schemas.openxmlformats.org/officeDocument/2006/relationships/hyperlink" Target="http://en.wikipedia.org/w/index.php?title=Pogo%C5%84_II_Szczecin&amp;action=edit&amp;redlink=1" TargetMode="External"/><Relationship Id="rId2" Type="http://schemas.openxmlformats.org/officeDocument/2006/relationships/hyperlink" Target="http://en.wikipedia.org/wiki/Pogo%C5%84_Szczecin" TargetMode="External"/><Relationship Id="rId1" Type="http://schemas.openxmlformats.org/officeDocument/2006/relationships/slideLayout" Target="../slideLayouts/slideLayout4.xml"/><Relationship Id="rId6" Type="http://schemas.openxmlformats.org/officeDocument/2006/relationships/hyperlink" Target="http://en.wikipedia.org/w/index.php?title=Arkonia_Szczecin&amp;action=edit&amp;redlink=1" TargetMode="External"/><Relationship Id="rId5" Type="http://schemas.openxmlformats.org/officeDocument/2006/relationships/hyperlink" Target="http://en.wikipedia.org/wiki/Basketball_team" TargetMode="External"/><Relationship Id="rId4" Type="http://schemas.openxmlformats.org/officeDocument/2006/relationships/hyperlink" Target="http://en.wikipedia.org/w/index.php?title=STK_Wilki_Morskie_Szczecin&amp;action=edit&amp;redlink=1" TargetMode="External"/><Relationship Id="rId9" Type="http://schemas.openxmlformats.org/officeDocument/2006/relationships/hyperlink" Target="http://en.wikipedia.org/w/index.php?title=Pogo%C5%84_'04_Szczecin&amp;action=edit&amp;redlink=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Association_football" TargetMode="External"/><Relationship Id="rId2" Type="http://schemas.openxmlformats.org/officeDocument/2006/relationships/hyperlink" Target="http://en.wikipedia.org/wiki/Professional_sports" TargetMode="External"/><Relationship Id="rId1" Type="http://schemas.openxmlformats.org/officeDocument/2006/relationships/slideLayout" Target="../slideLayouts/slideLayout4.xml"/><Relationship Id="rId5" Type="http://schemas.openxmlformats.org/officeDocument/2006/relationships/hyperlink" Target="http://en.wikipedia.org/wiki/Amateur_sports" TargetMode="External"/><Relationship Id="rId4" Type="http://schemas.openxmlformats.org/officeDocument/2006/relationships/hyperlink" Target="http://en.wikipedia.org/wiki/Pogo%C5%84_Szczec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6/65/Flag_of_Belgium.sv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fi.wikipedia.org/wiki/Tiedosto:Belgium-CIA_WFB_Map.p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714348" y="357166"/>
            <a:ext cx="7772400" cy="1643074"/>
          </a:xfrm>
        </p:spPr>
        <p:txBody>
          <a:bodyPr/>
          <a:lstStyle/>
          <a:p>
            <a:pPr eaLnBrk="1" fontAlgn="auto" hangingPunct="1">
              <a:spcAft>
                <a:spcPts val="0"/>
              </a:spcAft>
              <a:defRPr/>
            </a:pPr>
            <a:r>
              <a:rPr lang="en-US" sz="6000" dirty="0" smtClean="0">
                <a:latin typeface="Comic Sans MS" pitchFamily="66" charset="0"/>
              </a:rPr>
              <a:t>BIRMINGHAM</a:t>
            </a:r>
            <a:br>
              <a:rPr lang="en-US" sz="6000" dirty="0" smtClean="0">
                <a:latin typeface="Comic Sans MS" pitchFamily="66" charset="0"/>
              </a:rPr>
            </a:br>
            <a:r>
              <a:rPr lang="en-US" sz="2400" dirty="0" smtClean="0">
                <a:latin typeface="Comic Sans MS" pitchFamily="66" charset="0"/>
              </a:rPr>
              <a:t>City of England</a:t>
            </a:r>
            <a:endParaRPr lang="fi-FI" sz="6000" dirty="0">
              <a:latin typeface="Comic Sans MS" pitchFamily="66" charset="0"/>
            </a:endParaRPr>
          </a:p>
        </p:txBody>
      </p:sp>
      <p:pic>
        <p:nvPicPr>
          <p:cNvPr id="2052" name="Kuva 4" descr="nimetön.bmp"/>
          <p:cNvPicPr>
            <a:picLocks noChangeAspect="1"/>
          </p:cNvPicPr>
          <p:nvPr/>
        </p:nvPicPr>
        <p:blipFill>
          <a:blip r:embed="rId2" cstate="print"/>
          <a:srcRect/>
          <a:stretch>
            <a:fillRect/>
          </a:stretch>
        </p:blipFill>
        <p:spPr bwMode="auto">
          <a:xfrm>
            <a:off x="2714612" y="4286256"/>
            <a:ext cx="3786194" cy="2129340"/>
          </a:xfrm>
          <a:prstGeom prst="rect">
            <a:avLst/>
          </a:prstGeom>
          <a:noFill/>
          <a:ln w="9525">
            <a:noFill/>
            <a:miter lim="800000"/>
            <a:headEnd/>
            <a:tailEnd/>
          </a:ln>
        </p:spPr>
      </p:pic>
      <p:pic>
        <p:nvPicPr>
          <p:cNvPr id="5" name="Picture 2" descr="http://www.bigpoint.fi/englanti_lippu.gif"/>
          <p:cNvPicPr>
            <a:picLocks noChangeAspect="1" noChangeArrowheads="1"/>
          </p:cNvPicPr>
          <p:nvPr/>
        </p:nvPicPr>
        <p:blipFill>
          <a:blip r:embed="rId3" cstate="print"/>
          <a:srcRect/>
          <a:stretch>
            <a:fillRect/>
          </a:stretch>
        </p:blipFill>
        <p:spPr bwMode="auto">
          <a:xfrm>
            <a:off x="2857488" y="2143116"/>
            <a:ext cx="3429024" cy="1779211"/>
          </a:xfrm>
          <a:prstGeom prst="rect">
            <a:avLst/>
          </a:prstGeom>
          <a:noFill/>
        </p:spPr>
      </p:pic>
    </p:spTree>
  </p:cSld>
  <p:clrMapOvr>
    <a:masterClrMapping/>
  </p:clrMapOvr>
  <p:transition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G</a:t>
            </a:r>
            <a:r>
              <a:rPr lang="fi-FI" dirty="0" err="1" smtClean="0"/>
              <a:t>eography</a:t>
            </a:r>
            <a:r>
              <a:rPr lang="fi-FI" dirty="0" smtClean="0"/>
              <a:t> </a:t>
            </a:r>
            <a:endParaRPr lang="fi-FI" dirty="0"/>
          </a:p>
        </p:txBody>
      </p:sp>
      <p:sp>
        <p:nvSpPr>
          <p:cNvPr id="3" name="Sisällön paikkamerkki 2"/>
          <p:cNvSpPr>
            <a:spLocks noGrp="1"/>
          </p:cNvSpPr>
          <p:nvPr>
            <p:ph idx="1"/>
          </p:nvPr>
        </p:nvSpPr>
        <p:spPr>
          <a:xfrm>
            <a:off x="457200" y="1600201"/>
            <a:ext cx="8229600" cy="2328865"/>
          </a:xfrm>
        </p:spPr>
        <p:txBody>
          <a:bodyPr>
            <a:normAutofit/>
          </a:bodyPr>
          <a:lstStyle/>
          <a:p>
            <a:r>
              <a:rPr lang="fi-FI" dirty="0" err="1" smtClean="0"/>
              <a:t>There</a:t>
            </a:r>
            <a:r>
              <a:rPr lang="fi-FI" dirty="0" smtClean="0"/>
              <a:t> is </a:t>
            </a:r>
            <a:r>
              <a:rPr lang="fi-FI" dirty="0" err="1" smtClean="0"/>
              <a:t>three</a:t>
            </a:r>
            <a:r>
              <a:rPr lang="fi-FI" dirty="0" smtClean="0"/>
              <a:t> </a:t>
            </a:r>
            <a:r>
              <a:rPr lang="fi-FI" dirty="0" err="1" smtClean="0"/>
              <a:t>different</a:t>
            </a:r>
            <a:r>
              <a:rPr lang="fi-FI" dirty="0" smtClean="0"/>
              <a:t> </a:t>
            </a:r>
            <a:r>
              <a:rPr lang="fi-FI" dirty="0" err="1" smtClean="0"/>
              <a:t>areas</a:t>
            </a:r>
            <a:r>
              <a:rPr lang="fi-FI" dirty="0" smtClean="0"/>
              <a:t> in </a:t>
            </a:r>
            <a:r>
              <a:rPr lang="fi-FI" dirty="0" err="1" smtClean="0"/>
              <a:t>Belgium</a:t>
            </a:r>
            <a:r>
              <a:rPr lang="fi-FI" dirty="0" smtClean="0"/>
              <a:t>. </a:t>
            </a:r>
          </a:p>
          <a:p>
            <a:r>
              <a:rPr lang="fi-FI" dirty="0" err="1" smtClean="0"/>
              <a:t>There</a:t>
            </a:r>
            <a:r>
              <a:rPr lang="fi-FI" dirty="0" smtClean="0"/>
              <a:t> is </a:t>
            </a:r>
            <a:r>
              <a:rPr lang="fi-FI" dirty="0" err="1" smtClean="0"/>
              <a:t>plain</a:t>
            </a:r>
            <a:r>
              <a:rPr lang="fi-FI" dirty="0" smtClean="0"/>
              <a:t> and </a:t>
            </a:r>
            <a:r>
              <a:rPr lang="fi-FI" dirty="0" err="1" smtClean="0"/>
              <a:t>sand</a:t>
            </a:r>
            <a:r>
              <a:rPr lang="fi-FI" dirty="0" smtClean="0"/>
              <a:t> </a:t>
            </a:r>
            <a:r>
              <a:rPr lang="fi-FI" dirty="0" err="1" smtClean="0"/>
              <a:t>dunes</a:t>
            </a:r>
            <a:r>
              <a:rPr lang="fi-FI" dirty="0" smtClean="0"/>
              <a:t> on the </a:t>
            </a:r>
            <a:r>
              <a:rPr lang="fi-FI" dirty="0" err="1" smtClean="0"/>
              <a:t>coast</a:t>
            </a:r>
            <a:r>
              <a:rPr lang="fi-FI" dirty="0" smtClean="0"/>
              <a:t>. </a:t>
            </a:r>
          </a:p>
          <a:p>
            <a:r>
              <a:rPr lang="en-US" dirty="0"/>
              <a:t>The central plateau is </a:t>
            </a:r>
            <a:r>
              <a:rPr lang="en-US" dirty="0" smtClean="0"/>
              <a:t>flat</a:t>
            </a:r>
            <a:r>
              <a:rPr lang="en-US" dirty="0"/>
              <a:t>, fertile land</a:t>
            </a:r>
            <a:r>
              <a:rPr lang="en-US" dirty="0" smtClean="0"/>
              <a:t>.</a:t>
            </a:r>
          </a:p>
          <a:p>
            <a:r>
              <a:rPr lang="fi-FI" dirty="0" err="1" smtClean="0"/>
              <a:t>There</a:t>
            </a:r>
            <a:r>
              <a:rPr lang="fi-FI" dirty="0" smtClean="0"/>
              <a:t> is </a:t>
            </a:r>
            <a:r>
              <a:rPr lang="fi-FI" dirty="0" err="1" smtClean="0"/>
              <a:t>forest</a:t>
            </a:r>
            <a:r>
              <a:rPr lang="fi-FI" dirty="0" smtClean="0"/>
              <a:t> and </a:t>
            </a:r>
            <a:r>
              <a:rPr lang="fi-FI" dirty="0" err="1" smtClean="0"/>
              <a:t>mountains</a:t>
            </a:r>
            <a:r>
              <a:rPr lang="fi-FI" dirty="0" smtClean="0"/>
              <a:t> in </a:t>
            </a:r>
            <a:r>
              <a:rPr lang="fi-FI" dirty="0" err="1" smtClean="0"/>
              <a:t>southeast</a:t>
            </a:r>
            <a:r>
              <a:rPr lang="fi-FI" dirty="0" smtClean="0"/>
              <a:t>. </a:t>
            </a:r>
          </a:p>
          <a:p>
            <a:endParaRPr lang="fi-FI" dirty="0"/>
          </a:p>
        </p:txBody>
      </p:sp>
      <p:pic>
        <p:nvPicPr>
          <p:cNvPr id="6" name="Picture 4" descr="http://upload.wikimedia.org/wikipedia/commons/thumb/b/b3/Antoing.JPG01.jpg/250px-Antoing.JPG01.jpg">
            <a:hlinkClick r:id="rId2"/>
          </p:cNvPr>
          <p:cNvPicPr>
            <a:picLocks noChangeAspect="1" noChangeArrowheads="1"/>
          </p:cNvPicPr>
          <p:nvPr/>
        </p:nvPicPr>
        <p:blipFill>
          <a:blip r:embed="rId3" cstate="print"/>
          <a:srcRect/>
          <a:stretch>
            <a:fillRect/>
          </a:stretch>
        </p:blipFill>
        <p:spPr bwMode="auto">
          <a:xfrm>
            <a:off x="2928926" y="3911349"/>
            <a:ext cx="3643338" cy="2739792"/>
          </a:xfrm>
          <a:prstGeom prst="rect">
            <a:avLst/>
          </a:prstGeom>
          <a:noFill/>
        </p:spPr>
      </p:pic>
    </p:spTree>
  </p:cSld>
  <p:clrMapOvr>
    <a:masterClrMapping/>
  </p:clrMapOvr>
  <p:transition advClick="0" advTm="5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28596" y="0"/>
            <a:ext cx="8229600" cy="1143000"/>
          </a:xfrm>
        </p:spPr>
        <p:txBody>
          <a:bodyPr/>
          <a:lstStyle/>
          <a:p>
            <a:r>
              <a:rPr lang="fi-FI" dirty="0" smtClean="0"/>
              <a:t>Culture</a:t>
            </a:r>
            <a:endParaRPr lang="fi-FI" dirty="0"/>
          </a:p>
        </p:txBody>
      </p:sp>
      <p:sp>
        <p:nvSpPr>
          <p:cNvPr id="3" name="Sisällön paikkamerkki 2"/>
          <p:cNvSpPr>
            <a:spLocks noGrp="1"/>
          </p:cNvSpPr>
          <p:nvPr>
            <p:ph idx="1"/>
          </p:nvPr>
        </p:nvSpPr>
        <p:spPr>
          <a:xfrm>
            <a:off x="428596" y="1142984"/>
            <a:ext cx="8229600" cy="3686188"/>
          </a:xfrm>
        </p:spPr>
        <p:txBody>
          <a:bodyPr>
            <a:normAutofit/>
          </a:bodyPr>
          <a:lstStyle/>
          <a:p>
            <a:r>
              <a:rPr lang="fi-FI" dirty="0" smtClean="0"/>
              <a:t>Sport: The </a:t>
            </a:r>
            <a:r>
              <a:rPr lang="fi-FI" dirty="0" err="1" smtClean="0"/>
              <a:t>most</a:t>
            </a:r>
            <a:r>
              <a:rPr lang="fi-FI" dirty="0" smtClean="0"/>
              <a:t> </a:t>
            </a:r>
            <a:r>
              <a:rPr lang="fi-FI" dirty="0" err="1" smtClean="0"/>
              <a:t>popular</a:t>
            </a:r>
            <a:r>
              <a:rPr lang="fi-FI" dirty="0" smtClean="0"/>
              <a:t> </a:t>
            </a:r>
            <a:r>
              <a:rPr lang="fi-FI" dirty="0" err="1" smtClean="0"/>
              <a:t>sports</a:t>
            </a:r>
            <a:r>
              <a:rPr lang="fi-FI" dirty="0" smtClean="0"/>
              <a:t> </a:t>
            </a:r>
            <a:r>
              <a:rPr lang="fi-FI" dirty="0" err="1" smtClean="0"/>
              <a:t>are</a:t>
            </a:r>
            <a:r>
              <a:rPr lang="fi-FI" dirty="0" smtClean="0"/>
              <a:t> </a:t>
            </a:r>
            <a:r>
              <a:rPr lang="fi-FI" dirty="0" err="1" smtClean="0"/>
              <a:t>football</a:t>
            </a:r>
            <a:r>
              <a:rPr lang="fi-FI" dirty="0" smtClean="0"/>
              <a:t> and </a:t>
            </a:r>
            <a:r>
              <a:rPr lang="fi-FI" dirty="0" err="1" smtClean="0"/>
              <a:t>cycling</a:t>
            </a:r>
            <a:r>
              <a:rPr lang="fi-FI" dirty="0" smtClean="0"/>
              <a:t>. </a:t>
            </a:r>
          </a:p>
          <a:p>
            <a:r>
              <a:rPr lang="fi-FI" dirty="0" smtClean="0"/>
              <a:t>Music: Belgian </a:t>
            </a:r>
            <a:r>
              <a:rPr lang="fi-FI" dirty="0" err="1" smtClean="0"/>
              <a:t>Adolphe</a:t>
            </a:r>
            <a:r>
              <a:rPr lang="fi-FI" dirty="0" smtClean="0"/>
              <a:t> </a:t>
            </a:r>
            <a:r>
              <a:rPr lang="fi-FI" dirty="0" err="1" smtClean="0"/>
              <a:t>Sax</a:t>
            </a:r>
            <a:r>
              <a:rPr lang="fi-FI" dirty="0" smtClean="0"/>
              <a:t> </a:t>
            </a:r>
            <a:r>
              <a:rPr lang="fi-FI" dirty="0" err="1" smtClean="0"/>
              <a:t>invented</a:t>
            </a:r>
            <a:r>
              <a:rPr lang="fi-FI" dirty="0" smtClean="0"/>
              <a:t> the </a:t>
            </a:r>
            <a:r>
              <a:rPr lang="fi-FI" dirty="0" err="1" smtClean="0"/>
              <a:t>saxophone</a:t>
            </a:r>
            <a:r>
              <a:rPr lang="fi-FI" dirty="0" smtClean="0"/>
              <a:t> in 1846.</a:t>
            </a:r>
          </a:p>
          <a:p>
            <a:r>
              <a:rPr lang="fi-FI" dirty="0" smtClean="0"/>
              <a:t>Food: </a:t>
            </a:r>
            <a:r>
              <a:rPr lang="fi-FI" dirty="0" err="1" smtClean="0"/>
              <a:t>Waffles</a:t>
            </a:r>
            <a:r>
              <a:rPr lang="fi-FI" dirty="0" smtClean="0"/>
              <a:t> and </a:t>
            </a:r>
            <a:r>
              <a:rPr lang="fi-FI" dirty="0" err="1" smtClean="0"/>
              <a:t>French</a:t>
            </a:r>
            <a:r>
              <a:rPr lang="fi-FI" dirty="0" smtClean="0"/>
              <a:t> </a:t>
            </a:r>
            <a:r>
              <a:rPr lang="fi-FI" dirty="0" err="1" smtClean="0"/>
              <a:t>fries</a:t>
            </a:r>
            <a:r>
              <a:rPr lang="fi-FI" dirty="0" smtClean="0"/>
              <a:t> </a:t>
            </a:r>
            <a:r>
              <a:rPr lang="fi-FI" dirty="0" err="1" smtClean="0"/>
              <a:t>are</a:t>
            </a:r>
            <a:r>
              <a:rPr lang="fi-FI" dirty="0" smtClean="0"/>
              <a:t> </a:t>
            </a:r>
            <a:r>
              <a:rPr lang="fi-FI" dirty="0" err="1" smtClean="0"/>
              <a:t>originally</a:t>
            </a:r>
            <a:r>
              <a:rPr lang="fi-FI" dirty="0" smtClean="0"/>
              <a:t> </a:t>
            </a:r>
            <a:r>
              <a:rPr lang="fi-FI" dirty="0" err="1" smtClean="0"/>
              <a:t>from</a:t>
            </a:r>
            <a:r>
              <a:rPr lang="fi-FI" dirty="0" smtClean="0"/>
              <a:t> </a:t>
            </a:r>
            <a:r>
              <a:rPr lang="fi-FI" dirty="0" err="1" smtClean="0"/>
              <a:t>Belgium</a:t>
            </a:r>
            <a:r>
              <a:rPr lang="fi-FI" dirty="0" smtClean="0"/>
              <a:t>. </a:t>
            </a:r>
            <a:r>
              <a:rPr lang="fi-FI" dirty="0" err="1" smtClean="0"/>
              <a:t>Belgium</a:t>
            </a:r>
            <a:r>
              <a:rPr lang="fi-FI" dirty="0" smtClean="0"/>
              <a:t> is </a:t>
            </a:r>
            <a:r>
              <a:rPr lang="fi-FI" dirty="0" err="1" smtClean="0"/>
              <a:t>also</a:t>
            </a:r>
            <a:r>
              <a:rPr lang="fi-FI" dirty="0" smtClean="0"/>
              <a:t> </a:t>
            </a:r>
            <a:r>
              <a:rPr lang="fi-FI" dirty="0" err="1" smtClean="0"/>
              <a:t>renowned</a:t>
            </a:r>
            <a:r>
              <a:rPr lang="fi-FI" dirty="0" smtClean="0"/>
              <a:t> for </a:t>
            </a:r>
            <a:r>
              <a:rPr lang="fi-FI" dirty="0" err="1" smtClean="0"/>
              <a:t>chocolate</a:t>
            </a:r>
            <a:r>
              <a:rPr lang="fi-FI" dirty="0" smtClean="0"/>
              <a:t> and </a:t>
            </a:r>
            <a:r>
              <a:rPr lang="fi-FI" dirty="0" err="1" smtClean="0"/>
              <a:t>strong</a:t>
            </a:r>
            <a:r>
              <a:rPr lang="fi-FI" dirty="0" smtClean="0"/>
              <a:t> </a:t>
            </a:r>
            <a:r>
              <a:rPr lang="fi-FI" dirty="0" err="1" smtClean="0"/>
              <a:t>beer</a:t>
            </a:r>
            <a:r>
              <a:rPr lang="fi-FI" dirty="0" smtClean="0"/>
              <a:t>. </a:t>
            </a:r>
            <a:endParaRPr lang="fi-FI" dirty="0"/>
          </a:p>
        </p:txBody>
      </p:sp>
      <p:pic>
        <p:nvPicPr>
          <p:cNvPr id="17410" name="Picture 2" descr="http://upload.wikimedia.org/wikipedia/commons/thumb/3/36/Belgian_chocolates.jpg/180px-Belgian_chocolates.jpg">
            <a:hlinkClick r:id="rId2"/>
          </p:cNvPr>
          <p:cNvPicPr>
            <a:picLocks noChangeAspect="1" noChangeArrowheads="1"/>
          </p:cNvPicPr>
          <p:nvPr/>
        </p:nvPicPr>
        <p:blipFill>
          <a:blip r:embed="rId3" cstate="print"/>
          <a:srcRect/>
          <a:stretch>
            <a:fillRect/>
          </a:stretch>
        </p:blipFill>
        <p:spPr bwMode="auto">
          <a:xfrm>
            <a:off x="2928926" y="4482701"/>
            <a:ext cx="3000396" cy="2250299"/>
          </a:xfrm>
          <a:prstGeom prst="rect">
            <a:avLst/>
          </a:prstGeom>
          <a:noFill/>
        </p:spPr>
      </p:pic>
    </p:spTree>
  </p:cSld>
  <p:clrMapOvr>
    <a:masterClrMapping/>
  </p:clrMapOvr>
  <p:transition advClick="0" advTm="5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2225668"/>
          </a:xfrm>
        </p:spPr>
        <p:txBody>
          <a:bodyPr>
            <a:normAutofit/>
          </a:bodyPr>
          <a:lstStyle/>
          <a:p>
            <a:r>
              <a:rPr lang="en-GB" sz="6000" dirty="0" smtClean="0"/>
              <a:t>Varna</a:t>
            </a:r>
            <a:r>
              <a:rPr lang="en-GB" dirty="0" smtClean="0"/>
              <a:t/>
            </a:r>
            <a:br>
              <a:rPr lang="en-GB" dirty="0" smtClean="0"/>
            </a:br>
            <a:r>
              <a:rPr lang="en-GB" dirty="0" smtClean="0"/>
              <a:t> Bulgaria</a:t>
            </a:r>
            <a:endParaRPr lang="fi-FI" dirty="0"/>
          </a:p>
        </p:txBody>
      </p:sp>
      <p:pic>
        <p:nvPicPr>
          <p:cNvPr id="49154" name="Picture 2" descr="http://images.uncyc.org/commons/thumb/2/2c/Banderabulgaria.png/220px-Banderabulgaria.png"/>
          <p:cNvPicPr>
            <a:picLocks noChangeAspect="1" noChangeArrowheads="1"/>
          </p:cNvPicPr>
          <p:nvPr/>
        </p:nvPicPr>
        <p:blipFill>
          <a:blip r:embed="rId2" cstate="print"/>
          <a:srcRect/>
          <a:stretch>
            <a:fillRect/>
          </a:stretch>
        </p:blipFill>
        <p:spPr bwMode="auto">
          <a:xfrm>
            <a:off x="2500298" y="2928934"/>
            <a:ext cx="4595830" cy="2757498"/>
          </a:xfrm>
          <a:prstGeom prst="rect">
            <a:avLst/>
          </a:prstGeom>
          <a:noFill/>
        </p:spPr>
      </p:pic>
    </p:spTree>
  </p:cSld>
  <p:clrMapOvr>
    <a:masterClrMapping/>
  </p:clrMapOvr>
  <p:transition advClick="0" advTm="5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GB" dirty="0" smtClean="0"/>
              <a:t> Varna Bulgaria</a:t>
            </a:r>
            <a:endParaRPr lang="fi-FI" dirty="0"/>
          </a:p>
        </p:txBody>
      </p:sp>
      <p:sp>
        <p:nvSpPr>
          <p:cNvPr id="3" name="Sisällön paikkamerkki 2"/>
          <p:cNvSpPr>
            <a:spLocks noGrp="1"/>
          </p:cNvSpPr>
          <p:nvPr>
            <p:ph idx="1"/>
          </p:nvPr>
        </p:nvSpPr>
        <p:spPr/>
        <p:txBody>
          <a:bodyPr>
            <a:normAutofit fontScale="62500" lnSpcReduction="20000"/>
          </a:bodyPr>
          <a:lstStyle/>
          <a:p>
            <a:pPr>
              <a:buNone/>
            </a:pPr>
            <a:r>
              <a:rPr lang="en-GB" sz="5100" dirty="0" smtClean="0"/>
              <a:t>Location</a:t>
            </a:r>
            <a:endParaRPr lang="fi-FI" sz="5100" dirty="0" smtClean="0"/>
          </a:p>
          <a:p>
            <a:r>
              <a:rPr lang="en-GB" b="1" dirty="0" smtClean="0"/>
              <a:t>Seaside resort on the </a:t>
            </a:r>
            <a:r>
              <a:rPr lang="en-GB" b="1" u="sng" dirty="0" smtClean="0">
                <a:hlinkClick r:id="rId2" tooltip="Bulgarian Black Sea Coast"/>
              </a:rPr>
              <a:t>Bulgarian Black Sea Coast</a:t>
            </a:r>
            <a:r>
              <a:rPr lang="en-GB" b="1" dirty="0" smtClean="0"/>
              <a:t> and in </a:t>
            </a:r>
            <a:r>
              <a:rPr lang="en-GB" b="1" u="sng" dirty="0" smtClean="0">
                <a:hlinkClick r:id="rId3" tooltip="Northern Bulgaria"/>
              </a:rPr>
              <a:t>Northern Bulgaria</a:t>
            </a:r>
            <a:endParaRPr lang="fi-FI" b="1" dirty="0" smtClean="0"/>
          </a:p>
          <a:p>
            <a:pPr>
              <a:buNone/>
            </a:pPr>
            <a:r>
              <a:rPr lang="en-GB" sz="5100" dirty="0" smtClean="0"/>
              <a:t>Geography</a:t>
            </a:r>
            <a:endParaRPr lang="fi-FI" sz="5100" dirty="0" smtClean="0"/>
          </a:p>
          <a:p>
            <a:r>
              <a:rPr lang="en-GB" b="1" dirty="0" smtClean="0"/>
              <a:t>The city occupies 205 km</a:t>
            </a:r>
            <a:r>
              <a:rPr lang="en-GB" b="1" baseline="30000" dirty="0" smtClean="0"/>
              <a:t>2</a:t>
            </a:r>
            <a:r>
              <a:rPr lang="en-GB" b="1" dirty="0" smtClean="0"/>
              <a:t> (79 sq mi)</a:t>
            </a:r>
            <a:r>
              <a:rPr lang="en-GB" b="1" u="sng" baseline="30000" dirty="0" smtClean="0"/>
              <a:t> </a:t>
            </a:r>
            <a:r>
              <a:rPr lang="en-GB" b="1" dirty="0" smtClean="0"/>
              <a:t>on verdant terraces (Varna </a:t>
            </a:r>
            <a:r>
              <a:rPr lang="en-GB" b="1" u="sng" dirty="0" smtClean="0">
                <a:hlinkClick r:id="rId4" tooltip="Monocline"/>
              </a:rPr>
              <a:t>monocline</a:t>
            </a:r>
            <a:r>
              <a:rPr lang="en-GB" b="1" dirty="0" smtClean="0"/>
              <a:t> of the </a:t>
            </a:r>
            <a:r>
              <a:rPr lang="en-GB" b="1" u="sng" dirty="0" err="1" smtClean="0">
                <a:hlinkClick r:id="rId5" tooltip="Moesia"/>
              </a:rPr>
              <a:t>Moesian</a:t>
            </a:r>
            <a:r>
              <a:rPr lang="fi-FI" b="1" dirty="0" smtClean="0"/>
              <a:t> </a:t>
            </a:r>
            <a:r>
              <a:rPr lang="en-GB" b="1" u="sng" dirty="0" smtClean="0">
                <a:hlinkClick r:id="rId6" tooltip="Platform (geology)"/>
              </a:rPr>
              <a:t>platform</a:t>
            </a:r>
            <a:r>
              <a:rPr lang="en-GB" b="1" dirty="0" smtClean="0"/>
              <a:t>) descending from the calcareous </a:t>
            </a:r>
            <a:r>
              <a:rPr lang="en-GB" b="1" dirty="0" err="1" smtClean="0"/>
              <a:t>Franga</a:t>
            </a:r>
            <a:r>
              <a:rPr lang="en-GB" b="1" dirty="0" smtClean="0"/>
              <a:t> Plateau (height 356 m/1,168 ft) on the north and </a:t>
            </a:r>
            <a:r>
              <a:rPr lang="en-GB" b="1" dirty="0" err="1" smtClean="0"/>
              <a:t>Avren</a:t>
            </a:r>
            <a:r>
              <a:rPr lang="en-GB" b="1" dirty="0" smtClean="0"/>
              <a:t> Plateau on the south, along the horseshoe-shaped Varna Bay of the </a:t>
            </a:r>
            <a:r>
              <a:rPr lang="en-GB" b="1" u="sng" dirty="0" smtClean="0">
                <a:hlinkClick r:id="rId7" tooltip="Black Sea"/>
              </a:rPr>
              <a:t>Black Sea</a:t>
            </a:r>
            <a:r>
              <a:rPr lang="en-GB" b="1" dirty="0" smtClean="0"/>
              <a:t>, the elongated </a:t>
            </a:r>
            <a:r>
              <a:rPr lang="en-GB" b="1" u="sng" dirty="0" smtClean="0">
                <a:hlinkClick r:id="rId8" tooltip="Lake Varna"/>
              </a:rPr>
              <a:t>Lake Varna</a:t>
            </a:r>
            <a:r>
              <a:rPr lang="en-GB" b="1" dirty="0" smtClean="0"/>
              <a:t>, and two artificial waterways connecting the bay and the lake and bridged by the </a:t>
            </a:r>
            <a:r>
              <a:rPr lang="en-GB" b="1" u="sng" dirty="0" err="1" smtClean="0">
                <a:hlinkClick r:id="rId9" tooltip="Asparuhov most"/>
              </a:rPr>
              <a:t>Asparuhov</a:t>
            </a:r>
            <a:r>
              <a:rPr lang="en-GB" b="1" u="sng" dirty="0" smtClean="0">
                <a:hlinkClick r:id="rId9" tooltip="Asparuhov most"/>
              </a:rPr>
              <a:t> most</a:t>
            </a:r>
            <a:r>
              <a:rPr lang="en-GB" b="1" dirty="0" smtClean="0"/>
              <a:t>. </a:t>
            </a:r>
          </a:p>
          <a:p>
            <a:r>
              <a:rPr lang="en-GB" b="1" dirty="0" smtClean="0"/>
              <a:t>The urban area has in excess of 20 km (12 mi) of sand beaches and abounds in thermal mineral water sources (temperature 35–55 °C / 95–131 °F). It enjoys a mild continental climate influenced by the sea with long, mild, akin to Mediterranean, autumns, and sunny and hot yet considerably cooler than Mediterranean summers moderated by a breeze and more regular rainfall.</a:t>
            </a:r>
            <a:endParaRPr lang="fi-FI" b="1" dirty="0" smtClean="0"/>
          </a:p>
          <a:p>
            <a:endParaRPr lang="fi-FI" dirty="0"/>
          </a:p>
        </p:txBody>
      </p:sp>
    </p:spTree>
  </p:cSld>
  <p:clrMapOvr>
    <a:masterClrMapping/>
  </p:clrMapOvr>
  <p:transition advClick="0" advTm="5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642918"/>
            <a:ext cx="8229600" cy="5483245"/>
          </a:xfrm>
        </p:spPr>
        <p:txBody>
          <a:bodyPr>
            <a:normAutofit fontScale="47500" lnSpcReduction="20000"/>
          </a:bodyPr>
          <a:lstStyle/>
          <a:p>
            <a:pPr>
              <a:buNone/>
            </a:pPr>
            <a:r>
              <a:rPr lang="en-GB" sz="5100" dirty="0" smtClean="0"/>
              <a:t>Population</a:t>
            </a:r>
            <a:endParaRPr lang="fi-FI" sz="5100" dirty="0" smtClean="0"/>
          </a:p>
          <a:p>
            <a:r>
              <a:rPr lang="en-GB" sz="3600" dirty="0" smtClean="0"/>
              <a:t>Varna is one of the few cities in Bulgaria with a positive natural growth (6300 births vs. 3600 deaths in 2009) and new children's day care </a:t>
            </a:r>
            <a:r>
              <a:rPr lang="en-GB" sz="3600" dirty="0" err="1" smtClean="0"/>
              <a:t>centers</a:t>
            </a:r>
            <a:r>
              <a:rPr lang="en-GB" sz="3600" dirty="0" smtClean="0"/>
              <a:t> opening (6 expected in 2009). n 2008, Deputy Mayor </a:t>
            </a:r>
            <a:r>
              <a:rPr lang="en-GB" sz="3600" dirty="0" err="1" smtClean="0"/>
              <a:t>Venelin</a:t>
            </a:r>
            <a:r>
              <a:rPr lang="en-GB" sz="3600" dirty="0" smtClean="0"/>
              <a:t> </a:t>
            </a:r>
            <a:r>
              <a:rPr lang="en-GB" sz="3600" dirty="0" err="1" smtClean="0"/>
              <a:t>Zhechev</a:t>
            </a:r>
            <a:r>
              <a:rPr lang="en-GB" sz="3600" dirty="0" smtClean="0"/>
              <a:t> estimated the actual population at 650,000.</a:t>
            </a:r>
            <a:r>
              <a:rPr lang="en-GB" sz="3600" u="sng" baseline="30000" dirty="0" smtClean="0"/>
              <a:t> </a:t>
            </a:r>
            <a:r>
              <a:rPr lang="en-GB" sz="3600" dirty="0" smtClean="0"/>
              <a:t>In December 2008, Mayor </a:t>
            </a:r>
            <a:r>
              <a:rPr lang="en-GB" sz="3600" u="sng" dirty="0" err="1" smtClean="0">
                <a:hlinkClick r:id="rId2" tooltip="Kiril Yordanov"/>
              </a:rPr>
              <a:t>Kiril</a:t>
            </a:r>
            <a:r>
              <a:rPr lang="en-GB" sz="3600" u="sng" dirty="0" smtClean="0">
                <a:hlinkClick r:id="rId2" tooltip="Kiril Yordanov"/>
              </a:rPr>
              <a:t> </a:t>
            </a:r>
            <a:r>
              <a:rPr lang="en-GB" sz="3600" u="sng" dirty="0" err="1" smtClean="0">
                <a:hlinkClick r:id="rId2" tooltip="Kiril Yordanov"/>
              </a:rPr>
              <a:t>Yordanov</a:t>
            </a:r>
            <a:r>
              <a:rPr lang="en-GB" sz="3600" dirty="0" smtClean="0"/>
              <a:t> claimed the actual number of permanent residents was 970,000,</a:t>
            </a:r>
            <a:r>
              <a:rPr lang="en-GB" sz="3600" u="sng" baseline="30000" dirty="0" smtClean="0"/>
              <a:t> </a:t>
            </a:r>
            <a:r>
              <a:rPr lang="en-GB" sz="3600" dirty="0" smtClean="0"/>
              <a:t>or that there were 60% unregistered people. In January 2009, the </a:t>
            </a:r>
            <a:r>
              <a:rPr lang="en-GB" sz="3600" i="1" dirty="0" smtClean="0"/>
              <a:t>Financial Times</a:t>
            </a:r>
            <a:r>
              <a:rPr lang="en-GB" sz="3600" dirty="0" smtClean="0"/>
              <a:t> said that "Varna now draws about 30,000 new residents a year.“</a:t>
            </a:r>
          </a:p>
          <a:p>
            <a:endParaRPr lang="fi-FI" b="1" dirty="0" smtClean="0"/>
          </a:p>
          <a:p>
            <a:pPr>
              <a:buNone/>
            </a:pPr>
            <a:r>
              <a:rPr lang="en-GB" sz="5100" dirty="0" smtClean="0"/>
              <a:t>History</a:t>
            </a:r>
          </a:p>
          <a:p>
            <a:pPr>
              <a:buNone/>
            </a:pPr>
            <a:r>
              <a:rPr lang="en-GB" b="1" dirty="0" smtClean="0"/>
              <a:t/>
            </a:r>
            <a:br>
              <a:rPr lang="en-GB" b="1" dirty="0" smtClean="0"/>
            </a:br>
            <a:r>
              <a:rPr lang="en-GB" b="1" dirty="0" smtClean="0"/>
              <a:t>Battle of Varna</a:t>
            </a:r>
          </a:p>
          <a:p>
            <a:pPr>
              <a:buNone/>
            </a:pPr>
            <a:endParaRPr lang="fi-FI" b="1" dirty="0" smtClean="0"/>
          </a:p>
          <a:p>
            <a:r>
              <a:rPr lang="en-GB" sz="3600" dirty="0" smtClean="0"/>
              <a:t>On 10 November 1444, one of the last major battles of the </a:t>
            </a:r>
            <a:r>
              <a:rPr lang="en-GB" sz="3600" dirty="0" smtClean="0">
                <a:hlinkClick r:id="rId3" tooltip="Crusade"/>
              </a:rPr>
              <a:t>Crusades</a:t>
            </a:r>
            <a:r>
              <a:rPr lang="en-GB" sz="3600" dirty="0" smtClean="0"/>
              <a:t> in European history was fought outside the city walls. The </a:t>
            </a:r>
            <a:r>
              <a:rPr lang="en-GB" sz="3600" dirty="0" smtClean="0">
                <a:hlinkClick r:id="rId4" tooltip="Ottoman Empire"/>
              </a:rPr>
              <a:t>Turks</a:t>
            </a:r>
            <a:r>
              <a:rPr lang="en-GB" sz="3600" dirty="0" smtClean="0"/>
              <a:t> routed an army of 20,000 crusaders led by </a:t>
            </a:r>
            <a:r>
              <a:rPr lang="en-GB" sz="3600" dirty="0" err="1" smtClean="0">
                <a:hlinkClick r:id="rId5" tooltip="Ladislaus III of Poland"/>
              </a:rPr>
              <a:t>Ladislaus</a:t>
            </a:r>
            <a:r>
              <a:rPr lang="en-GB" sz="3600" dirty="0" smtClean="0">
                <a:hlinkClick r:id="rId5" tooltip="Ladislaus III of Poland"/>
              </a:rPr>
              <a:t> III of Poland</a:t>
            </a:r>
            <a:r>
              <a:rPr lang="en-GB" sz="3600" dirty="0" smtClean="0"/>
              <a:t> (also </a:t>
            </a:r>
            <a:r>
              <a:rPr lang="en-GB" sz="3600" dirty="0" err="1" smtClean="0"/>
              <a:t>Ulászló</a:t>
            </a:r>
            <a:r>
              <a:rPr lang="en-GB" sz="3600" dirty="0" smtClean="0"/>
              <a:t> I of </a:t>
            </a:r>
            <a:r>
              <a:rPr lang="en-GB" sz="3600" dirty="0" smtClean="0">
                <a:hlinkClick r:id="rId6" tooltip="Hungary"/>
              </a:rPr>
              <a:t>Hungary</a:t>
            </a:r>
            <a:r>
              <a:rPr lang="en-GB" sz="3600" dirty="0" smtClean="0"/>
              <a:t>), which had assembled at the port to set sail to Constantinople. The Christian army was attacked by a superior force of 55,000 or 60,000 Ottomans led by sultan </a:t>
            </a:r>
            <a:r>
              <a:rPr lang="en-GB" sz="3600" dirty="0" err="1" smtClean="0">
                <a:hlinkClick r:id="rId7" tooltip="Murad II"/>
              </a:rPr>
              <a:t>Murad</a:t>
            </a:r>
            <a:r>
              <a:rPr lang="en-GB" sz="3600" dirty="0" smtClean="0">
                <a:hlinkClick r:id="rId7" tooltip="Murad II"/>
              </a:rPr>
              <a:t> II</a:t>
            </a:r>
            <a:r>
              <a:rPr lang="en-GB" sz="3600" dirty="0" smtClean="0"/>
              <a:t>.</a:t>
            </a:r>
            <a:endParaRPr lang="fi-FI" sz="3600" dirty="0" smtClean="0"/>
          </a:p>
          <a:p>
            <a:endParaRPr lang="fi-FI" dirty="0"/>
          </a:p>
        </p:txBody>
      </p:sp>
    </p:spTree>
  </p:cSld>
  <p:clrMapOvr>
    <a:masterClrMapping/>
  </p:clrMapOvr>
  <p:transition advClick="0" advTm="5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714356"/>
            <a:ext cx="8229600" cy="5411807"/>
          </a:xfrm>
        </p:spPr>
        <p:txBody>
          <a:bodyPr>
            <a:normAutofit fontScale="62500" lnSpcReduction="20000"/>
          </a:bodyPr>
          <a:lstStyle/>
          <a:p>
            <a:pPr>
              <a:buNone/>
            </a:pPr>
            <a:r>
              <a:rPr lang="en-GB" sz="5100" dirty="0" smtClean="0"/>
              <a:t>Late</a:t>
            </a:r>
            <a:r>
              <a:rPr lang="en-GB" b="1" dirty="0" smtClean="0"/>
              <a:t> </a:t>
            </a:r>
            <a:r>
              <a:rPr lang="en-GB" sz="5100" dirty="0" smtClean="0"/>
              <a:t>Ottoman</a:t>
            </a:r>
            <a:r>
              <a:rPr lang="en-GB" b="1" dirty="0" smtClean="0"/>
              <a:t> </a:t>
            </a:r>
            <a:r>
              <a:rPr lang="en-GB" sz="5100" dirty="0" smtClean="0"/>
              <a:t>rule</a:t>
            </a:r>
            <a:endParaRPr lang="fi-FI" sz="5100" dirty="0" smtClean="0"/>
          </a:p>
          <a:p>
            <a:r>
              <a:rPr lang="en-GB" dirty="0" smtClean="0"/>
              <a:t>A major port, agricultural, trade and shipbuilding centre for the Ottoman Empire in the 16th-17th century, preserving a significant and economically active Bulgarian population, Varna was later made one of the </a:t>
            </a:r>
            <a:r>
              <a:rPr lang="en-GB" i="1" dirty="0" smtClean="0"/>
              <a:t>Quadrilateral Fortresses</a:t>
            </a:r>
            <a:r>
              <a:rPr lang="en-GB" dirty="0" smtClean="0"/>
              <a:t> (along with </a:t>
            </a:r>
            <a:r>
              <a:rPr lang="en-GB" u="sng" dirty="0" err="1" smtClean="0">
                <a:hlinkClick r:id="rId2" tooltip="Rousse"/>
              </a:rPr>
              <a:t>Rousse</a:t>
            </a:r>
            <a:r>
              <a:rPr lang="en-GB" dirty="0" smtClean="0"/>
              <a:t>, Shumen, and </a:t>
            </a:r>
            <a:r>
              <a:rPr lang="en-GB" u="sng" dirty="0" err="1" smtClean="0">
                <a:hlinkClick r:id="rId3" tooltip="Silistra"/>
              </a:rPr>
              <a:t>Silistra</a:t>
            </a:r>
            <a:r>
              <a:rPr lang="en-GB" dirty="0" smtClean="0"/>
              <a:t>) severing </a:t>
            </a:r>
            <a:r>
              <a:rPr lang="en-GB" u="sng" dirty="0" err="1" smtClean="0">
                <a:hlinkClick r:id="rId4" tooltip="Dobruja"/>
              </a:rPr>
              <a:t>Dobruja</a:t>
            </a:r>
            <a:r>
              <a:rPr lang="en-GB" dirty="0" smtClean="0"/>
              <a:t> from the rest of Bulgaria and containing Russia in the </a:t>
            </a:r>
            <a:r>
              <a:rPr lang="en-GB" u="sng" dirty="0" smtClean="0">
                <a:hlinkClick r:id="rId5" tooltip="Russo-Turkish war"/>
              </a:rPr>
              <a:t>Russo-Turkish wars</a:t>
            </a:r>
            <a:r>
              <a:rPr lang="en-GB" dirty="0" smtClean="0"/>
              <a:t>. The Russians temporarily took over in 1773 and again in 1828, following the prolonged </a:t>
            </a:r>
            <a:r>
              <a:rPr lang="en-GB" u="sng" dirty="0" smtClean="0">
                <a:hlinkClick r:id="rId6" tooltip="Siege of Varna"/>
              </a:rPr>
              <a:t>Siege of Varna</a:t>
            </a:r>
            <a:r>
              <a:rPr lang="en-GB" dirty="0" smtClean="0"/>
              <a:t>, returning it to the Ottomans two years later after the medieval fortress was razed.</a:t>
            </a:r>
          </a:p>
          <a:p>
            <a:endParaRPr lang="fi-FI" dirty="0" smtClean="0"/>
          </a:p>
          <a:p>
            <a:pPr>
              <a:buNone/>
            </a:pPr>
            <a:r>
              <a:rPr lang="en-GB" sz="5100" dirty="0" smtClean="0"/>
              <a:t>Economy</a:t>
            </a:r>
            <a:endParaRPr lang="fi-FI" sz="5100" dirty="0" smtClean="0"/>
          </a:p>
          <a:p>
            <a:r>
              <a:rPr lang="en-GB" dirty="0" smtClean="0"/>
              <a:t>Varna is the second most important economic centre for Bulgaria after Sofia, the country's foremost trade link to Russia, and one of the major hubs for the Black Sea region. The economy is service-based, with 61% of net revenue generated in trade and tourism, 16% in manufacturing, 14% in transportation and communications, and 6% in construction.</a:t>
            </a:r>
            <a:r>
              <a:rPr lang="en-GB" u="sng" baseline="30000" dirty="0" smtClean="0"/>
              <a:t> </a:t>
            </a:r>
            <a:r>
              <a:rPr lang="en-GB" dirty="0" smtClean="0"/>
              <a:t>Financial services, particularly banking, insurance, investment management, and real-estate finance are booming.</a:t>
            </a:r>
            <a:br>
              <a:rPr lang="en-GB" dirty="0" smtClean="0"/>
            </a:br>
            <a:endParaRPr lang="fi-FI" dirty="0" smtClean="0"/>
          </a:p>
          <a:p>
            <a:endParaRPr lang="fi-FI" dirty="0"/>
          </a:p>
        </p:txBody>
      </p:sp>
    </p:spTree>
  </p:cSld>
  <p:clrMapOvr>
    <a:masterClrMapping/>
  </p:clrMapOvr>
  <p:transition advClick="0" advTm="5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a:bodyPr>
          <a:lstStyle/>
          <a:p>
            <a:pPr>
              <a:buNone/>
            </a:pPr>
            <a:r>
              <a:rPr lang="en-GB" dirty="0" smtClean="0"/>
              <a:t>Sights</a:t>
            </a:r>
            <a:endParaRPr lang="fi-FI" dirty="0" smtClean="0"/>
          </a:p>
          <a:p>
            <a:r>
              <a:rPr lang="en-GB" sz="2000" dirty="0" smtClean="0"/>
              <a:t>City landmarks include the </a:t>
            </a:r>
            <a:r>
              <a:rPr lang="en-GB" sz="2000" u="sng" dirty="0" smtClean="0">
                <a:hlinkClick r:id="rId2" tooltip="Varna Archaeological Museum"/>
              </a:rPr>
              <a:t>Varna Archaeological Museum</a:t>
            </a:r>
            <a:r>
              <a:rPr lang="en-GB" sz="2000" dirty="0" smtClean="0"/>
              <a:t>, exhibiting the </a:t>
            </a:r>
            <a:r>
              <a:rPr lang="en-GB" sz="2000" i="1" u="sng" dirty="0" smtClean="0">
                <a:hlinkClick r:id="rId3" tooltip="Gold of Varna"/>
              </a:rPr>
              <a:t>Gold of Varna</a:t>
            </a:r>
            <a:r>
              <a:rPr lang="en-GB" sz="2000" dirty="0" smtClean="0"/>
              <a:t>, the </a:t>
            </a:r>
            <a:r>
              <a:rPr lang="en-GB" sz="2000" u="sng" dirty="0" smtClean="0">
                <a:hlinkClick r:id="rId4" tooltip="Thermae"/>
              </a:rPr>
              <a:t>Roman Baths</a:t>
            </a:r>
            <a:r>
              <a:rPr lang="en-GB" sz="2000" dirty="0" smtClean="0"/>
              <a:t>, the </a:t>
            </a:r>
            <a:r>
              <a:rPr lang="en-GB" sz="2000" u="sng" dirty="0" smtClean="0">
                <a:hlinkClick r:id="rId5" tooltip="Battle of Varna"/>
              </a:rPr>
              <a:t>Battle of Varna</a:t>
            </a:r>
            <a:r>
              <a:rPr lang="en-GB" sz="2000" dirty="0" smtClean="0"/>
              <a:t> Park Museum, the Naval Museum in the Italianate </a:t>
            </a:r>
            <a:r>
              <a:rPr lang="en-GB" sz="2000" i="1" dirty="0" smtClean="0"/>
              <a:t>Villa </a:t>
            </a:r>
            <a:r>
              <a:rPr lang="en-GB" sz="2000" i="1" dirty="0" err="1" smtClean="0"/>
              <a:t>Assareto</a:t>
            </a:r>
            <a:r>
              <a:rPr lang="en-GB" sz="2000" dirty="0" smtClean="0"/>
              <a:t> displaying the </a:t>
            </a:r>
            <a:r>
              <a:rPr lang="en-GB" sz="2000" u="sng" dirty="0" smtClean="0">
                <a:hlinkClick r:id="rId6" tooltip="Museum ship"/>
              </a:rPr>
              <a:t>museum ship</a:t>
            </a:r>
            <a:r>
              <a:rPr lang="fi-FI" sz="2000" dirty="0" smtClean="0"/>
              <a:t> </a:t>
            </a:r>
            <a:r>
              <a:rPr lang="en-GB" sz="2000" i="1" u="sng" dirty="0" err="1" smtClean="0">
                <a:hlinkClick r:id="rId7" tooltip="Drazki torpedo boat"/>
              </a:rPr>
              <a:t>Drazki</a:t>
            </a:r>
            <a:r>
              <a:rPr lang="en-GB" sz="2000" i="1" u="sng" dirty="0" smtClean="0">
                <a:hlinkClick r:id="rId7" tooltip="Drazki torpedo boat"/>
              </a:rPr>
              <a:t> torpedo boat</a:t>
            </a:r>
            <a:r>
              <a:rPr lang="en-GB" sz="2000" dirty="0" smtClean="0"/>
              <a:t>, the Museum of Ethnography in an Ottoman-period compound featuring the life of local urban dwellers, </a:t>
            </a:r>
            <a:r>
              <a:rPr lang="en-GB" sz="2000" dirty="0" err="1" smtClean="0"/>
              <a:t>fisherfolk</a:t>
            </a:r>
            <a:r>
              <a:rPr lang="en-GB" sz="2000" dirty="0" smtClean="0"/>
              <a:t>, and peasants in the late 19th and early 20th century.</a:t>
            </a:r>
            <a:endParaRPr lang="fi-FI" sz="2000" dirty="0" smtClean="0"/>
          </a:p>
          <a:p>
            <a:pPr>
              <a:buNone/>
            </a:pPr>
            <a:endParaRPr lang="fi-FI" dirty="0"/>
          </a:p>
        </p:txBody>
      </p:sp>
    </p:spTree>
  </p:cSld>
  <p:clrMapOvr>
    <a:masterClrMapping/>
  </p:clrMapOvr>
  <p:transition advClick="0" advTm="5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0034" y="785794"/>
            <a:ext cx="8229600" cy="2225668"/>
          </a:xfrm>
        </p:spPr>
        <p:txBody>
          <a:bodyPr>
            <a:normAutofit fontScale="90000"/>
          </a:bodyPr>
          <a:lstStyle/>
          <a:p>
            <a:pPr lvl="0"/>
            <a:r>
              <a:rPr lang="fi-FI" sz="6700" dirty="0" err="1" smtClean="0">
                <a:ln>
                  <a:noFill/>
                </a:ln>
                <a:solidFill>
                  <a:schemeClr val="tx1"/>
                </a:solidFill>
                <a:effectLst/>
              </a:rPr>
              <a:t>Szczecin</a:t>
            </a:r>
            <a:r>
              <a:rPr lang="fi-FI" sz="6700" dirty="0" smtClean="0">
                <a:ln>
                  <a:noFill/>
                </a:ln>
                <a:solidFill>
                  <a:schemeClr val="tx1"/>
                </a:solidFill>
                <a:effectLst/>
              </a:rPr>
              <a:t/>
            </a:r>
            <a:br>
              <a:rPr lang="fi-FI" sz="6700" dirty="0" smtClean="0">
                <a:ln>
                  <a:noFill/>
                </a:ln>
                <a:solidFill>
                  <a:schemeClr val="tx1"/>
                </a:solidFill>
                <a:effectLst/>
              </a:rPr>
            </a:br>
            <a:r>
              <a:rPr lang="fi-FI" sz="4400" dirty="0" err="1" smtClean="0">
                <a:ln>
                  <a:noFill/>
                </a:ln>
                <a:solidFill>
                  <a:schemeClr val="tx1"/>
                </a:solidFill>
                <a:effectLst/>
              </a:rPr>
              <a:t>Poland</a:t>
            </a:r>
            <a:r>
              <a:rPr lang="fi-FI" sz="4400" dirty="0" smtClean="0">
                <a:ln>
                  <a:noFill/>
                </a:ln>
                <a:solidFill>
                  <a:schemeClr val="tx1"/>
                </a:solidFill>
                <a:effectLst/>
              </a:rPr>
              <a:t/>
            </a:r>
            <a:br>
              <a:rPr lang="fi-FI" sz="4400" dirty="0" smtClean="0">
                <a:ln>
                  <a:noFill/>
                </a:ln>
                <a:solidFill>
                  <a:schemeClr val="tx1"/>
                </a:solidFill>
                <a:effectLst/>
              </a:rPr>
            </a:br>
            <a:endParaRPr lang="fi-FI" dirty="0"/>
          </a:p>
        </p:txBody>
      </p:sp>
      <p:pic>
        <p:nvPicPr>
          <p:cNvPr id="50178" name="Picture 2" descr="http://img.mtv3.fi/mn_kuvat/mtv3/uutiset/ulkomaat/liput_ja_vaakunat/9680.jpg"/>
          <p:cNvPicPr>
            <a:picLocks noChangeAspect="1" noChangeArrowheads="1"/>
          </p:cNvPicPr>
          <p:nvPr/>
        </p:nvPicPr>
        <p:blipFill>
          <a:blip r:embed="rId2" cstate="print"/>
          <a:srcRect/>
          <a:stretch>
            <a:fillRect/>
          </a:stretch>
        </p:blipFill>
        <p:spPr bwMode="auto">
          <a:xfrm>
            <a:off x="3000364" y="3071810"/>
            <a:ext cx="3714763" cy="2786072"/>
          </a:xfrm>
          <a:prstGeom prst="rect">
            <a:avLst/>
          </a:prstGeom>
          <a:noFill/>
        </p:spPr>
      </p:pic>
    </p:spTree>
  </p:cSld>
  <p:clrMapOvr>
    <a:masterClrMapping/>
  </p:clrMapOvr>
  <p:transition advClick="0" advTm="5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n paikkamerkki 6" descr="szczecin.jpg"/>
          <p:cNvPicPr>
            <a:picLocks noGrp="1" noChangeAspect="1"/>
          </p:cNvPicPr>
          <p:nvPr>
            <p:ph type="pic" idx="1"/>
          </p:nvPr>
        </p:nvPicPr>
        <p:blipFill>
          <a:blip r:embed="rId2" cstate="print"/>
          <a:srcRect l="11538" r="11538"/>
          <a:stretch>
            <a:fillRect/>
          </a:stretch>
        </p:blipFill>
        <p:spPr/>
      </p:pic>
      <p:sp>
        <p:nvSpPr>
          <p:cNvPr id="5" name="Otsikko 1"/>
          <p:cNvSpPr txBox="1">
            <a:spLocks/>
          </p:cNvSpPr>
          <p:nvPr/>
        </p:nvSpPr>
        <p:spPr>
          <a:xfrm>
            <a:off x="457200" y="274638"/>
            <a:ext cx="8229600" cy="114300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5400" b="1" i="0" u="none" strike="noStrike" kern="1200" cap="none" spc="0" normalizeH="0" baseline="0" noProof="0" dirty="0" err="1" smtClean="0">
                <a:ln>
                  <a:noFill/>
                </a:ln>
                <a:solidFill>
                  <a:schemeClr val="tx1"/>
                </a:solidFill>
                <a:effectLst/>
                <a:uLnTx/>
                <a:uFillTx/>
                <a:latin typeface="+mj-lt"/>
                <a:ea typeface="+mj-ea"/>
                <a:cs typeface="+mj-cs"/>
              </a:rPr>
              <a:t>Szczecin</a:t>
            </a:r>
            <a:endParaRPr kumimoji="0" lang="fi-FI" sz="54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advClick="0" advTm="5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3"/>
          <p:cNvSpPr>
            <a:spLocks noGrp="1"/>
          </p:cNvSpPr>
          <p:nvPr>
            <p:ph sz="half" idx="1"/>
          </p:nvPr>
        </p:nvSpPr>
        <p:spPr>
          <a:xfrm>
            <a:off x="457200" y="1600200"/>
            <a:ext cx="8115300" cy="4525963"/>
          </a:xfrm>
        </p:spPr>
        <p:txBody>
          <a:bodyPr>
            <a:normAutofit fontScale="85000" lnSpcReduction="20000"/>
          </a:bodyPr>
          <a:lstStyle/>
          <a:p>
            <a:pPr>
              <a:defRPr/>
            </a:pPr>
            <a:r>
              <a:rPr lang="en-US" dirty="0" smtClean="0"/>
              <a:t>Poland is the only member of the European Union to have avoided a decline in GDP, meaning that in 2009 Poland has created the most GDP growth in the EU. December 2009 the Polish economy had not entered recession nor even contracted, while its IMF 2010 GDP growth forecast of 1.9 per cent is expected to be upgraded. </a:t>
            </a:r>
          </a:p>
          <a:p>
            <a:pPr>
              <a:defRPr/>
            </a:pPr>
            <a:r>
              <a:rPr lang="en-US" dirty="0" smtClean="0"/>
              <a:t>Poland is the 6th biggest economy in the EU and is considered to currently have one of the fastest growing economies in Central European nations, with an annual growth rate of over 6.0% before the late-2000s recession. Poland has steadfastly pursued a policy of economic liberalization throughout the 1990s, with positive results for economic growth but negative results for some sectors of the population. Poland`s sales turnover has growth at last couple years and in 2008 worth was almost threefold compared to year 2000.</a:t>
            </a:r>
          </a:p>
          <a:p>
            <a:endParaRPr lang="fi-FI" dirty="0"/>
          </a:p>
        </p:txBody>
      </p:sp>
      <p:sp>
        <p:nvSpPr>
          <p:cNvPr id="7" name="Suorakulmio 6"/>
          <p:cNvSpPr/>
          <p:nvPr/>
        </p:nvSpPr>
        <p:spPr>
          <a:xfrm>
            <a:off x="857224" y="785794"/>
            <a:ext cx="1475084" cy="584775"/>
          </a:xfrm>
          <a:prstGeom prst="rect">
            <a:avLst/>
          </a:prstGeom>
        </p:spPr>
        <p:txBody>
          <a:bodyPr wrap="none">
            <a:spAutoFit/>
          </a:bodyPr>
          <a:lstStyle/>
          <a:p>
            <a:pPr>
              <a:defRPr/>
            </a:pPr>
            <a:r>
              <a:rPr lang="fi-FI" sz="3200" dirty="0" smtClean="0"/>
              <a:t>Finance</a:t>
            </a:r>
          </a:p>
        </p:txBody>
      </p:sp>
    </p:spTree>
  </p:cSld>
  <p:clrMapOvr>
    <a:masterClrMapping/>
  </p:clrMapOvr>
  <p:transition advClick="0" advTm="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eaLnBrk="1" fontAlgn="auto" hangingPunct="1">
              <a:spcAft>
                <a:spcPts val="0"/>
              </a:spcAft>
              <a:defRPr/>
            </a:pPr>
            <a:r>
              <a:rPr lang="en-US" dirty="0" smtClean="0"/>
              <a:t>In a nutshell</a:t>
            </a:r>
            <a:endParaRPr lang="fi-FI" dirty="0"/>
          </a:p>
        </p:txBody>
      </p:sp>
      <p:sp>
        <p:nvSpPr>
          <p:cNvPr id="3075" name="Sisällön paikkamerkki 2"/>
          <p:cNvSpPr>
            <a:spLocks noGrp="1"/>
          </p:cNvSpPr>
          <p:nvPr>
            <p:ph idx="1"/>
          </p:nvPr>
        </p:nvSpPr>
        <p:spPr/>
        <p:txBody>
          <a:bodyPr/>
          <a:lstStyle/>
          <a:p>
            <a:pPr eaLnBrk="1" hangingPunct="1"/>
            <a:r>
              <a:rPr lang="en-US" sz="3000" smtClean="0"/>
              <a:t>- Area</a:t>
            </a:r>
            <a:r>
              <a:rPr lang="fi-FI" sz="3000" smtClean="0"/>
              <a:t>:</a:t>
            </a:r>
            <a:r>
              <a:rPr lang="en-US" sz="3000" smtClean="0"/>
              <a:t> </a:t>
            </a:r>
            <a:r>
              <a:rPr lang="fi-FI" sz="3000" smtClean="0"/>
              <a:t>267.77 km</a:t>
            </a:r>
            <a:r>
              <a:rPr lang="fi-FI" sz="3000" baseline="30000" smtClean="0"/>
              <a:t>2</a:t>
            </a:r>
            <a:endParaRPr lang="fi-FI" sz="3000" smtClean="0"/>
          </a:p>
          <a:p>
            <a:pPr eaLnBrk="1" hangingPunct="1"/>
            <a:r>
              <a:rPr lang="en-US" sz="3000" smtClean="0"/>
              <a:t>- Population</a:t>
            </a:r>
            <a:r>
              <a:rPr lang="fi-FI" sz="3000" smtClean="0"/>
              <a:t>:</a:t>
            </a:r>
            <a:r>
              <a:rPr lang="fr-FR" sz="3000" smtClean="0"/>
              <a:t>  about 1,016,800</a:t>
            </a:r>
          </a:p>
          <a:p>
            <a:pPr eaLnBrk="1" hangingPunct="1"/>
            <a:r>
              <a:rPr lang="en-US" sz="3000" smtClean="0"/>
              <a:t>- Language</a:t>
            </a:r>
            <a:r>
              <a:rPr lang="fi-FI" sz="3000" smtClean="0"/>
              <a:t>:</a:t>
            </a:r>
            <a:r>
              <a:rPr lang="en-US" sz="3000" smtClean="0"/>
              <a:t> english</a:t>
            </a:r>
          </a:p>
          <a:p>
            <a:pPr eaLnBrk="1" hangingPunct="1"/>
            <a:r>
              <a:rPr lang="en-US" sz="3000" smtClean="0"/>
              <a:t>- Time zone</a:t>
            </a:r>
            <a:r>
              <a:rPr lang="fi-FI" sz="3000" smtClean="0"/>
              <a:t>:</a:t>
            </a:r>
            <a:r>
              <a:rPr lang="en-US" sz="3000" smtClean="0"/>
              <a:t> </a:t>
            </a:r>
            <a:r>
              <a:rPr lang="fi-FI" sz="3000" smtClean="0"/>
              <a:t>Greenwich Mean Time (UTC+0)</a:t>
            </a:r>
            <a:endParaRPr lang="fi-FI" sz="3000" b="1" smtClean="0"/>
          </a:p>
          <a:p>
            <a:pPr eaLnBrk="1" hangingPunct="1"/>
            <a:r>
              <a:rPr lang="en-US" sz="3000" smtClean="0"/>
              <a:t>- Elevation</a:t>
            </a:r>
            <a:r>
              <a:rPr lang="fi-FI" sz="3000" smtClean="0"/>
              <a:t>:</a:t>
            </a:r>
            <a:r>
              <a:rPr lang="en-US" sz="3000" smtClean="0"/>
              <a:t> </a:t>
            </a:r>
            <a:r>
              <a:rPr lang="fi-FI" sz="3000" smtClean="0"/>
              <a:t>140 m</a:t>
            </a:r>
          </a:p>
          <a:p>
            <a:pPr eaLnBrk="1" hangingPunct="1"/>
            <a:r>
              <a:rPr lang="en-US" sz="3000" smtClean="0"/>
              <a:t>- Density</a:t>
            </a:r>
            <a:r>
              <a:rPr lang="fi-FI" sz="3000" smtClean="0"/>
              <a:t>:</a:t>
            </a:r>
            <a:r>
              <a:rPr lang="en-US" sz="3000" smtClean="0"/>
              <a:t> </a:t>
            </a:r>
            <a:r>
              <a:rPr lang="fi-FI" sz="3000" smtClean="0"/>
              <a:t>3,739/km</a:t>
            </a:r>
            <a:r>
              <a:rPr lang="fi-FI" sz="3000" baseline="30000" smtClean="0"/>
              <a:t>2</a:t>
            </a:r>
          </a:p>
          <a:p>
            <a:pPr eaLnBrk="1" hangingPunct="1"/>
            <a:r>
              <a:rPr lang="en-US" sz="3000" smtClean="0"/>
              <a:t>- </a:t>
            </a:r>
            <a:r>
              <a:rPr lang="fi-FI" sz="3000" smtClean="0"/>
              <a:t>www.birmingham.gov.uk</a:t>
            </a:r>
          </a:p>
          <a:p>
            <a:pPr eaLnBrk="1" hangingPunct="1"/>
            <a:endParaRPr lang="fi-FI" smtClean="0"/>
          </a:p>
        </p:txBody>
      </p:sp>
    </p:spTree>
  </p:cSld>
  <p:clrMapOvr>
    <a:masterClrMapping/>
  </p:clrMapOvr>
  <p:transition advClick="0" advTm="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a:bodyPr>
          <a:lstStyle/>
          <a:p>
            <a:r>
              <a:rPr lang="en-US" sz="2200" dirty="0" smtClean="0"/>
              <a:t>The town of Szczecin is located in shore of </a:t>
            </a:r>
            <a:r>
              <a:rPr lang="en-US" sz="2200" dirty="0" err="1" smtClean="0"/>
              <a:t>Oderinhaff</a:t>
            </a:r>
            <a:r>
              <a:rPr lang="en-US" sz="2200" dirty="0" smtClean="0"/>
              <a:t> in north-western Poland</a:t>
            </a:r>
          </a:p>
          <a:p>
            <a:endParaRPr lang="en-US" sz="2200" dirty="0" smtClean="0"/>
          </a:p>
          <a:p>
            <a:r>
              <a:rPr lang="en-US" sz="2200" dirty="0" smtClean="0"/>
              <a:t>Size of Szczecin is </a:t>
            </a:r>
            <a:r>
              <a:rPr lang="fi-FI" sz="2200" dirty="0" smtClean="0"/>
              <a:t>301 km²</a:t>
            </a:r>
          </a:p>
          <a:p>
            <a:r>
              <a:rPr lang="en-US" sz="2200" dirty="0" smtClean="0"/>
              <a:t>It is seventh largest town in Poland</a:t>
            </a:r>
          </a:p>
          <a:p>
            <a:endParaRPr lang="en-US" sz="2200" dirty="0" smtClean="0"/>
          </a:p>
          <a:p>
            <a:r>
              <a:rPr lang="en-US" sz="2200" dirty="0" smtClean="0"/>
              <a:t>Population of Szczecin is 407 000</a:t>
            </a:r>
          </a:p>
          <a:p>
            <a:endParaRPr lang="en-US" sz="2200" dirty="0" smtClean="0"/>
          </a:p>
          <a:p>
            <a:r>
              <a:rPr lang="en-US" sz="2200" dirty="0" smtClean="0"/>
              <a:t>Locates in the region of West Pomeranian </a:t>
            </a:r>
            <a:r>
              <a:rPr lang="en-US" sz="2200" dirty="0" err="1" smtClean="0"/>
              <a:t>voivod</a:t>
            </a:r>
            <a:endParaRPr lang="fi-FI" sz="2200" dirty="0" smtClean="0"/>
          </a:p>
          <a:p>
            <a:endParaRPr lang="fi-FI" dirty="0"/>
          </a:p>
        </p:txBody>
      </p:sp>
      <p:sp>
        <p:nvSpPr>
          <p:cNvPr id="5" name="Otsikko 1"/>
          <p:cNvSpPr txBox="1">
            <a:spLocks/>
          </p:cNvSpPr>
          <p:nvPr/>
        </p:nvSpPr>
        <p:spPr>
          <a:xfrm>
            <a:off x="928662" y="642918"/>
            <a:ext cx="7072362" cy="42862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Nature and geography of Szczecin</a:t>
            </a:r>
            <a:endParaRPr kumimoji="0" lang="fi-FI"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advClick="0" advTm="5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0034" y="642918"/>
            <a:ext cx="4500594" cy="500066"/>
          </a:xfrm>
        </p:spPr>
        <p:txBody>
          <a:bodyPr>
            <a:noAutofit/>
          </a:bodyPr>
          <a:lstStyle/>
          <a:p>
            <a:r>
              <a:rPr lang="en-US" sz="3200" b="0" dirty="0" smtClean="0"/>
              <a:t>Climate of Szczecin</a:t>
            </a:r>
            <a:endParaRPr lang="fi-FI" sz="3200" b="0" dirty="0"/>
          </a:p>
        </p:txBody>
      </p:sp>
      <p:sp>
        <p:nvSpPr>
          <p:cNvPr id="4" name="Tekstin paikkamerkki 3"/>
          <p:cNvSpPr>
            <a:spLocks noGrp="1"/>
          </p:cNvSpPr>
          <p:nvPr>
            <p:ph type="body" idx="2"/>
          </p:nvPr>
        </p:nvSpPr>
        <p:spPr/>
        <p:txBody>
          <a:bodyPr/>
          <a:lstStyle/>
          <a:p>
            <a:r>
              <a:rPr lang="en-US" sz="2200" dirty="0" smtClean="0"/>
              <a:t>There is temperate climate and weather is usually rainy and cool.</a:t>
            </a:r>
          </a:p>
          <a:p>
            <a:endParaRPr lang="en-US" sz="2200" dirty="0" smtClean="0"/>
          </a:p>
          <a:p>
            <a:r>
              <a:rPr lang="en-US" sz="2200" dirty="0" smtClean="0"/>
              <a:t>Four seasons, winter, spring, summer, autumn.</a:t>
            </a:r>
          </a:p>
          <a:p>
            <a:endParaRPr lang="en-US" sz="2200" dirty="0" smtClean="0"/>
          </a:p>
          <a:p>
            <a:r>
              <a:rPr lang="en-US" sz="2200" dirty="0" smtClean="0"/>
              <a:t>Environment of Szczecin is about one meter above sea level.</a:t>
            </a:r>
          </a:p>
          <a:p>
            <a:endParaRPr lang="fi-FI" dirty="0"/>
          </a:p>
        </p:txBody>
      </p:sp>
      <p:pic>
        <p:nvPicPr>
          <p:cNvPr id="7" name="Sisällön paikkamerkki 6" descr="Szczecin_13.JPG"/>
          <p:cNvPicPr>
            <a:picLocks noGrp="1" noChangeAspect="1"/>
          </p:cNvPicPr>
          <p:nvPr>
            <p:ph sz="half" idx="1"/>
          </p:nvPr>
        </p:nvPicPr>
        <p:blipFill>
          <a:blip r:embed="rId2" cstate="print"/>
          <a:stretch>
            <a:fillRect/>
          </a:stretch>
        </p:blipFill>
        <p:spPr>
          <a:xfrm>
            <a:off x="3815830" y="1462246"/>
            <a:ext cx="4630189" cy="3474720"/>
          </a:xfrm>
        </p:spPr>
      </p:pic>
    </p:spTree>
  </p:cSld>
  <p:clrMapOvr>
    <a:masterClrMapping/>
  </p:clrMapOvr>
  <p:transition advClick="0" advTm="5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l"/>
            <a:r>
              <a:rPr lang="en-US" sz="3200" dirty="0" smtClean="0"/>
              <a:t>Vegetation of Szczecin</a:t>
            </a:r>
            <a:endParaRPr lang="fi-FI" sz="3200" dirty="0"/>
          </a:p>
        </p:txBody>
      </p:sp>
      <p:sp>
        <p:nvSpPr>
          <p:cNvPr id="3" name="Sisällön paikkamerkki 2"/>
          <p:cNvSpPr>
            <a:spLocks noGrp="1"/>
          </p:cNvSpPr>
          <p:nvPr>
            <p:ph sz="half" idx="1"/>
          </p:nvPr>
        </p:nvSpPr>
        <p:spPr/>
        <p:txBody>
          <a:bodyPr>
            <a:normAutofit/>
          </a:bodyPr>
          <a:lstStyle/>
          <a:p>
            <a:r>
              <a:rPr lang="en-US" sz="2300" dirty="0" smtClean="0"/>
              <a:t>There is many beaches, lakes and woodlands.</a:t>
            </a:r>
          </a:p>
          <a:p>
            <a:r>
              <a:rPr lang="en-US" sz="2300" dirty="0" smtClean="0"/>
              <a:t>Typical deciduous forest trees can be found in Szczecin region.</a:t>
            </a:r>
          </a:p>
          <a:p>
            <a:r>
              <a:rPr lang="en-US" sz="2300" dirty="0" smtClean="0"/>
              <a:t>Typical tree species are birch, alder, oak, aspen and elm.</a:t>
            </a:r>
          </a:p>
          <a:p>
            <a:endParaRPr lang="fi-FI" sz="1500" dirty="0"/>
          </a:p>
        </p:txBody>
      </p:sp>
      <p:pic>
        <p:nvPicPr>
          <p:cNvPr id="5" name="Sisällön paikkamerkki 4" descr="piekny_szczecin_1.jpg"/>
          <p:cNvPicPr>
            <a:picLocks noGrp="1" noChangeAspect="1"/>
          </p:cNvPicPr>
          <p:nvPr>
            <p:ph sz="half" idx="2"/>
          </p:nvPr>
        </p:nvPicPr>
        <p:blipFill>
          <a:blip r:embed="rId2" cstate="print"/>
          <a:stretch>
            <a:fillRect/>
          </a:stretch>
        </p:blipFill>
        <p:spPr>
          <a:xfrm>
            <a:off x="4714876" y="1857364"/>
            <a:ext cx="4071966" cy="3929090"/>
          </a:xfrm>
        </p:spPr>
      </p:pic>
    </p:spTree>
  </p:cSld>
  <p:clrMapOvr>
    <a:masterClrMapping/>
  </p:clrMapOvr>
  <p:transition advClick="0" advTm="5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p:cNvSpPr>
            <a:spLocks noGrp="1"/>
          </p:cNvSpPr>
          <p:nvPr>
            <p:ph type="title"/>
          </p:nvPr>
        </p:nvSpPr>
        <p:spPr/>
        <p:txBody>
          <a:bodyPr>
            <a:normAutofit/>
          </a:bodyPr>
          <a:lstStyle/>
          <a:p>
            <a:pPr algn="l"/>
            <a:r>
              <a:rPr lang="en-US" sz="3200" dirty="0" smtClean="0"/>
              <a:t>Sports of Szczecin</a:t>
            </a:r>
            <a:endParaRPr lang="fi-FI" sz="3200" dirty="0"/>
          </a:p>
        </p:txBody>
      </p:sp>
      <p:sp>
        <p:nvSpPr>
          <p:cNvPr id="3" name="Sisällön paikkamerkki 2"/>
          <p:cNvSpPr>
            <a:spLocks noGrp="1"/>
          </p:cNvSpPr>
          <p:nvPr>
            <p:ph sz="half" idx="1"/>
          </p:nvPr>
        </p:nvSpPr>
        <p:spPr>
          <a:xfrm>
            <a:off x="457200" y="1600200"/>
            <a:ext cx="8258204" cy="4525963"/>
          </a:xfrm>
        </p:spPr>
        <p:txBody>
          <a:bodyPr/>
          <a:lstStyle/>
          <a:p>
            <a:r>
              <a:rPr lang="fi-FI" dirty="0" err="1" smtClean="0">
                <a:hlinkClick r:id="rId2" tooltip="Pogoń Szczecin"/>
              </a:rPr>
              <a:t>Pogoń</a:t>
            </a:r>
            <a:r>
              <a:rPr lang="fi-FI" dirty="0" smtClean="0">
                <a:hlinkClick r:id="rId2" tooltip="Pogoń Szczecin"/>
              </a:rPr>
              <a:t> </a:t>
            </a:r>
            <a:r>
              <a:rPr lang="fi-FI" dirty="0" err="1" smtClean="0">
                <a:hlinkClick r:id="rId2" tooltip="Pogoń Szczecin"/>
              </a:rPr>
              <a:t>Szczecin</a:t>
            </a:r>
            <a:r>
              <a:rPr lang="fi-FI" dirty="0" smtClean="0"/>
              <a:t> - </a:t>
            </a:r>
            <a:r>
              <a:rPr lang="fi-FI" dirty="0" err="1" smtClean="0">
                <a:hlinkClick r:id="rId3" tooltip="Football team"/>
              </a:rPr>
              <a:t>football</a:t>
            </a:r>
            <a:r>
              <a:rPr lang="fi-FI" dirty="0" smtClean="0">
                <a:hlinkClick r:id="rId3" tooltip="Football team"/>
              </a:rPr>
              <a:t> </a:t>
            </a:r>
            <a:r>
              <a:rPr lang="fi-FI" dirty="0" err="1" smtClean="0">
                <a:hlinkClick r:id="rId3" tooltip="Football team"/>
              </a:rPr>
              <a:t>team</a:t>
            </a:r>
            <a:r>
              <a:rPr lang="fi-FI" dirty="0" smtClean="0"/>
              <a:t> (2nd </a:t>
            </a:r>
            <a:r>
              <a:rPr lang="fi-FI" dirty="0" err="1" smtClean="0"/>
              <a:t>league</a:t>
            </a:r>
            <a:r>
              <a:rPr lang="fi-FI" dirty="0" smtClean="0"/>
              <a:t> in </a:t>
            </a:r>
            <a:r>
              <a:rPr lang="fi-FI" dirty="0" err="1" smtClean="0"/>
              <a:t>season</a:t>
            </a:r>
            <a:r>
              <a:rPr lang="fi-FI" dirty="0" smtClean="0"/>
              <a:t> 2008/2009) </a:t>
            </a:r>
            <a:r>
              <a:rPr lang="fi-FI" dirty="0" smtClean="0">
                <a:hlinkClick r:id="rId4" tooltip="STK Wilki Morskie Szczecin (page does not exist)"/>
              </a:rPr>
              <a:t>STK </a:t>
            </a:r>
            <a:r>
              <a:rPr lang="fi-FI" dirty="0" err="1" smtClean="0">
                <a:hlinkClick r:id="rId4" tooltip="STK Wilki Morskie Szczecin (page does not exist)"/>
              </a:rPr>
              <a:t>Wilki</a:t>
            </a:r>
            <a:r>
              <a:rPr lang="fi-FI" dirty="0" smtClean="0">
                <a:hlinkClick r:id="rId4" tooltip="STK Wilki Morskie Szczecin (page does not exist)"/>
              </a:rPr>
              <a:t> </a:t>
            </a:r>
            <a:r>
              <a:rPr lang="fi-FI" dirty="0" err="1" smtClean="0">
                <a:hlinkClick r:id="rId4" tooltip="STK Wilki Morskie Szczecin (page does not exist)"/>
              </a:rPr>
              <a:t>Morskie</a:t>
            </a:r>
            <a:r>
              <a:rPr lang="fi-FI" dirty="0" smtClean="0">
                <a:hlinkClick r:id="rId4" tooltip="STK Wilki Morskie Szczecin (page does not exist)"/>
              </a:rPr>
              <a:t> </a:t>
            </a:r>
            <a:r>
              <a:rPr lang="fi-FI" dirty="0" err="1" smtClean="0">
                <a:hlinkClick r:id="rId4" tooltip="STK Wilki Morskie Szczecin (page does not exist)"/>
              </a:rPr>
              <a:t>Szczecin</a:t>
            </a:r>
            <a:r>
              <a:rPr lang="fi-FI" dirty="0" smtClean="0"/>
              <a:t> - </a:t>
            </a:r>
            <a:r>
              <a:rPr lang="fi-FI" dirty="0" err="1" smtClean="0">
                <a:hlinkClick r:id="rId5" tooltip="Basketball &#10;team"/>
              </a:rPr>
              <a:t>basketball</a:t>
            </a:r>
            <a:r>
              <a:rPr lang="fi-FI" dirty="0" smtClean="0">
                <a:hlinkClick r:id="rId5" tooltip="Basketball &#10;team"/>
              </a:rPr>
              <a:t> </a:t>
            </a:r>
            <a:r>
              <a:rPr lang="fi-FI" dirty="0" err="1" smtClean="0">
                <a:hlinkClick r:id="rId5" tooltip="Basketball &#10;team"/>
              </a:rPr>
              <a:t>team</a:t>
            </a:r>
            <a:r>
              <a:rPr lang="fi-FI" dirty="0" smtClean="0"/>
              <a:t> </a:t>
            </a:r>
            <a:r>
              <a:rPr lang="fi-FI" dirty="0" err="1" smtClean="0">
                <a:hlinkClick r:id="rId6" tooltip="Arkonia Szczecin (page does not exist)"/>
              </a:rPr>
              <a:t>Arkonia</a:t>
            </a:r>
            <a:r>
              <a:rPr lang="fi-FI" dirty="0" smtClean="0">
                <a:hlinkClick r:id="rId6" tooltip="Arkonia Szczecin (page does not exist)"/>
              </a:rPr>
              <a:t> </a:t>
            </a:r>
            <a:r>
              <a:rPr lang="fi-FI" dirty="0" err="1" smtClean="0">
                <a:hlinkClick r:id="rId6" tooltip="Arkonia Szczecin (page does not exist)"/>
              </a:rPr>
              <a:t>Szczecin</a:t>
            </a:r>
            <a:r>
              <a:rPr lang="fi-FI" dirty="0" smtClean="0"/>
              <a:t> - </a:t>
            </a:r>
            <a:r>
              <a:rPr lang="fi-FI" dirty="0" err="1" smtClean="0"/>
              <a:t>football</a:t>
            </a:r>
            <a:r>
              <a:rPr lang="fi-FI" dirty="0" smtClean="0"/>
              <a:t> </a:t>
            </a:r>
            <a:r>
              <a:rPr lang="fi-FI" dirty="0" err="1" smtClean="0"/>
              <a:t>team</a:t>
            </a:r>
            <a:r>
              <a:rPr lang="fi-FI" dirty="0" smtClean="0"/>
              <a:t> (5th </a:t>
            </a:r>
            <a:r>
              <a:rPr lang="fi-FI" dirty="0" err="1" smtClean="0"/>
              <a:t>league</a:t>
            </a:r>
            <a:r>
              <a:rPr lang="fi-FI" dirty="0" smtClean="0"/>
              <a:t> in </a:t>
            </a:r>
            <a:r>
              <a:rPr lang="fi-FI" dirty="0" err="1" smtClean="0"/>
              <a:t>season</a:t>
            </a:r>
            <a:r>
              <a:rPr lang="fi-FI" dirty="0" smtClean="0"/>
              <a:t> 2008/2009) </a:t>
            </a:r>
            <a:r>
              <a:rPr lang="fi-FI" dirty="0" err="1" smtClean="0">
                <a:hlinkClick r:id="rId7" tooltip="Pogoń II Szczecin (page does not exist)"/>
              </a:rPr>
              <a:t>Pogoń</a:t>
            </a:r>
            <a:r>
              <a:rPr lang="fi-FI" dirty="0" smtClean="0">
                <a:hlinkClick r:id="rId7" tooltip="Pogoń II Szczecin (page does not exist)"/>
              </a:rPr>
              <a:t> II </a:t>
            </a:r>
            <a:r>
              <a:rPr lang="fi-FI" dirty="0" err="1" smtClean="0">
                <a:hlinkClick r:id="rId7" tooltip="Pogoń II Szczecin (page does not exist)"/>
              </a:rPr>
              <a:t>Szczecin</a:t>
            </a:r>
            <a:r>
              <a:rPr lang="fi-FI" dirty="0" smtClean="0"/>
              <a:t> - 2nd </a:t>
            </a:r>
            <a:r>
              <a:rPr lang="fi-FI" dirty="0" err="1" smtClean="0"/>
              <a:t>Pogoń</a:t>
            </a:r>
            <a:r>
              <a:rPr lang="fi-FI" dirty="0" smtClean="0"/>
              <a:t> </a:t>
            </a:r>
            <a:r>
              <a:rPr lang="fi-FI" dirty="0" err="1" smtClean="0"/>
              <a:t>football</a:t>
            </a:r>
            <a:r>
              <a:rPr lang="fi-FI" dirty="0" smtClean="0"/>
              <a:t> </a:t>
            </a:r>
            <a:r>
              <a:rPr lang="fi-FI" dirty="0" err="1" smtClean="0"/>
              <a:t>team</a:t>
            </a:r>
            <a:r>
              <a:rPr lang="fi-FI" dirty="0" smtClean="0"/>
              <a:t> (</a:t>
            </a:r>
            <a:r>
              <a:rPr lang="fi-FI" dirty="0" err="1" smtClean="0"/>
              <a:t>regional</a:t>
            </a:r>
            <a:r>
              <a:rPr lang="fi-FI" dirty="0" smtClean="0"/>
              <a:t> 6th </a:t>
            </a:r>
            <a:r>
              <a:rPr lang="fi-FI" dirty="0" err="1" smtClean="0"/>
              <a:t>league</a:t>
            </a:r>
            <a:r>
              <a:rPr lang="fi-FI" dirty="0" smtClean="0"/>
              <a:t> in </a:t>
            </a:r>
            <a:r>
              <a:rPr lang="fi-FI" dirty="0" err="1" smtClean="0"/>
              <a:t>season</a:t>
            </a:r>
            <a:r>
              <a:rPr lang="fi-FI" dirty="0" smtClean="0"/>
              <a:t> 2008/2009) </a:t>
            </a:r>
            <a:r>
              <a:rPr lang="fi-FI" dirty="0" smtClean="0">
                <a:hlinkClick r:id="rId8" tooltip="KS Stal Szczecin (page does not exist)"/>
              </a:rPr>
              <a:t>KS </a:t>
            </a:r>
            <a:r>
              <a:rPr lang="fi-FI" dirty="0" err="1" smtClean="0">
                <a:hlinkClick r:id="rId8" tooltip="KS Stal Szczecin (page does not exist)"/>
              </a:rPr>
              <a:t>Stal</a:t>
            </a:r>
            <a:r>
              <a:rPr lang="fi-FI" dirty="0" smtClean="0">
                <a:hlinkClick r:id="rId8" tooltip="KS Stal Szczecin (page does not exist)"/>
              </a:rPr>
              <a:t> </a:t>
            </a:r>
            <a:r>
              <a:rPr lang="fi-FI" dirty="0" err="1" smtClean="0">
                <a:hlinkClick r:id="rId8" tooltip="KS Stal Szczecin (page does not exist)"/>
              </a:rPr>
              <a:t>Szczecin</a:t>
            </a:r>
            <a:r>
              <a:rPr lang="fi-FI" dirty="0" smtClean="0"/>
              <a:t> - 15 </a:t>
            </a:r>
            <a:r>
              <a:rPr lang="fi-FI" dirty="0" err="1" smtClean="0"/>
              <a:t>youth</a:t>
            </a:r>
            <a:r>
              <a:rPr lang="fi-FI" dirty="0" smtClean="0"/>
              <a:t> and junior </a:t>
            </a:r>
            <a:r>
              <a:rPr lang="fi-FI" dirty="0" err="1" smtClean="0"/>
              <a:t>teams</a:t>
            </a:r>
            <a:r>
              <a:rPr lang="fi-FI" dirty="0" smtClean="0"/>
              <a:t>, 1 senior, </a:t>
            </a:r>
            <a:r>
              <a:rPr lang="fi-FI" dirty="0" err="1" smtClean="0"/>
              <a:t>being</a:t>
            </a:r>
            <a:r>
              <a:rPr lang="fi-FI" dirty="0" smtClean="0"/>
              <a:t> in 4th </a:t>
            </a:r>
            <a:r>
              <a:rPr lang="fi-FI" dirty="0" err="1" smtClean="0"/>
              <a:t>regional</a:t>
            </a:r>
            <a:r>
              <a:rPr lang="fi-FI" dirty="0" smtClean="0"/>
              <a:t> </a:t>
            </a:r>
            <a:r>
              <a:rPr lang="fi-FI" dirty="0" err="1" smtClean="0"/>
              <a:t>league</a:t>
            </a:r>
            <a:r>
              <a:rPr lang="fi-FI" dirty="0" smtClean="0"/>
              <a:t> in </a:t>
            </a:r>
            <a:r>
              <a:rPr lang="fi-FI" dirty="0" err="1" smtClean="0"/>
              <a:t>season</a:t>
            </a:r>
            <a:r>
              <a:rPr lang="fi-FI" dirty="0" smtClean="0"/>
              <a:t> 2008/2009 </a:t>
            </a:r>
            <a:r>
              <a:rPr lang="fi-FI" dirty="0" err="1" smtClean="0">
                <a:hlinkClick r:id="rId9" tooltip="Pogoń '04 Szczecin (page does not exist)"/>
              </a:rPr>
              <a:t>Pogoń</a:t>
            </a:r>
            <a:r>
              <a:rPr lang="fi-FI" dirty="0" smtClean="0">
                <a:hlinkClick r:id="rId9" tooltip="Pogoń '04 Szczecin (page does not exist)"/>
              </a:rPr>
              <a:t> '04 </a:t>
            </a:r>
            <a:r>
              <a:rPr lang="fi-FI" dirty="0" err="1" smtClean="0">
                <a:hlinkClick r:id="rId9" tooltip="Pogoń '04 Szczecin (page does not exist)"/>
              </a:rPr>
              <a:t>Szczecin</a:t>
            </a:r>
            <a:r>
              <a:rPr lang="fi-FI" dirty="0" smtClean="0"/>
              <a:t> - </a:t>
            </a:r>
            <a:r>
              <a:rPr lang="fi-FI" dirty="0" err="1" smtClean="0"/>
              <a:t>futsal</a:t>
            </a:r>
            <a:r>
              <a:rPr lang="fi-FI" dirty="0" smtClean="0"/>
              <a:t> </a:t>
            </a:r>
            <a:r>
              <a:rPr lang="fi-FI" dirty="0" err="1" smtClean="0"/>
              <a:t>team</a:t>
            </a:r>
            <a:r>
              <a:rPr lang="fi-FI" dirty="0" smtClean="0"/>
              <a:t> (1st </a:t>
            </a:r>
            <a:r>
              <a:rPr lang="fi-FI" dirty="0" err="1" smtClean="0"/>
              <a:t>league</a:t>
            </a:r>
            <a:r>
              <a:rPr lang="fi-FI" dirty="0" smtClean="0"/>
              <a:t> of </a:t>
            </a:r>
            <a:r>
              <a:rPr lang="fi-FI" dirty="0" err="1" smtClean="0"/>
              <a:t>Polish</a:t>
            </a:r>
            <a:r>
              <a:rPr lang="fi-FI" dirty="0" smtClean="0"/>
              <a:t> </a:t>
            </a:r>
            <a:r>
              <a:rPr lang="fi-FI" dirty="0" err="1" smtClean="0"/>
              <a:t>futsal</a:t>
            </a:r>
            <a:r>
              <a:rPr lang="fi-FI" dirty="0" smtClean="0"/>
              <a:t> in </a:t>
            </a:r>
            <a:r>
              <a:rPr lang="fi-FI" dirty="0" err="1" smtClean="0"/>
              <a:t>season</a:t>
            </a:r>
            <a:r>
              <a:rPr lang="fi-FI" dirty="0" smtClean="0"/>
              <a:t> 2008/2009)</a:t>
            </a:r>
          </a:p>
          <a:p>
            <a:endParaRPr lang="fi-FI" dirty="0"/>
          </a:p>
        </p:txBody>
      </p:sp>
    </p:spTree>
  </p:cSld>
  <p:clrMapOvr>
    <a:masterClrMapping/>
  </p:clrMapOvr>
  <p:transition advClick="0" advTm="5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p:cNvSpPr>
            <a:spLocks noGrp="1"/>
          </p:cNvSpPr>
          <p:nvPr>
            <p:ph type="title"/>
          </p:nvPr>
        </p:nvSpPr>
        <p:spPr/>
        <p:txBody>
          <a:bodyPr>
            <a:normAutofit/>
          </a:bodyPr>
          <a:lstStyle/>
          <a:p>
            <a:pPr algn="l"/>
            <a:r>
              <a:rPr lang="en-US" sz="3200" dirty="0" smtClean="0"/>
              <a:t>Sports of Szczecin</a:t>
            </a:r>
            <a:endParaRPr lang="fi-FI" sz="3200" dirty="0"/>
          </a:p>
        </p:txBody>
      </p:sp>
      <p:sp>
        <p:nvSpPr>
          <p:cNvPr id="3" name="Sisällön paikkamerkki 2"/>
          <p:cNvSpPr>
            <a:spLocks noGrp="1"/>
          </p:cNvSpPr>
          <p:nvPr>
            <p:ph sz="half" idx="1"/>
          </p:nvPr>
        </p:nvSpPr>
        <p:spPr>
          <a:xfrm>
            <a:off x="457200" y="1600200"/>
            <a:ext cx="8401080" cy="4525963"/>
          </a:xfrm>
        </p:spPr>
        <p:txBody>
          <a:bodyPr/>
          <a:lstStyle/>
          <a:p>
            <a:r>
              <a:rPr lang="en-US" dirty="0" smtClean="0"/>
              <a:t>There are many popular </a:t>
            </a:r>
            <a:r>
              <a:rPr lang="en-US" dirty="0" smtClean="0">
                <a:hlinkClick r:id="rId2" tooltip="Professional sports"/>
              </a:rPr>
              <a:t>professional sports team</a:t>
            </a:r>
            <a:r>
              <a:rPr lang="en-US" dirty="0" smtClean="0"/>
              <a:t> in Szczecin area. The most popular sport today is probably </a:t>
            </a:r>
            <a:r>
              <a:rPr lang="en-US" dirty="0" smtClean="0">
                <a:hlinkClick r:id="rId3" tooltip="Association football"/>
              </a:rPr>
              <a:t>football</a:t>
            </a:r>
            <a:r>
              <a:rPr lang="en-US" dirty="0" smtClean="0"/>
              <a:t> (thanks to </a:t>
            </a:r>
            <a:r>
              <a:rPr lang="en-US" dirty="0" err="1" smtClean="0">
                <a:hlinkClick r:id="rId4" tooltip="Pogoń &#10;Szczecin"/>
              </a:rPr>
              <a:t>Pogoń</a:t>
            </a:r>
            <a:r>
              <a:rPr lang="en-US" dirty="0" smtClean="0">
                <a:hlinkClick r:id="rId4" tooltip="Pogoń &#10;Szczecin"/>
              </a:rPr>
              <a:t> Szczecin</a:t>
            </a:r>
            <a:r>
              <a:rPr lang="en-US" dirty="0" smtClean="0"/>
              <a:t>  promoted to play in the 1st league in season 2004/2005). </a:t>
            </a:r>
            <a:r>
              <a:rPr lang="en-US" dirty="0" smtClean="0">
                <a:hlinkClick r:id="rId5" tooltip="Amateur sports"/>
              </a:rPr>
              <a:t>Amateur sports</a:t>
            </a:r>
            <a:r>
              <a:rPr lang="en-US" dirty="0" smtClean="0"/>
              <a:t> are played by thousands of Szczecin citizens and also in schools of all levels (elementary, secondary, university).</a:t>
            </a:r>
            <a:endParaRPr lang="fi-FI" dirty="0" smtClean="0"/>
          </a:p>
          <a:p>
            <a:endParaRPr lang="fi-FI" dirty="0"/>
          </a:p>
        </p:txBody>
      </p:sp>
    </p:spTree>
  </p:cSld>
  <p:clrMapOvr>
    <a:masterClrMapping/>
  </p:clrMapOvr>
  <p:transition advClick="0" advTm="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eaLnBrk="1" fontAlgn="auto" hangingPunct="1">
              <a:spcAft>
                <a:spcPts val="0"/>
              </a:spcAft>
              <a:defRPr/>
            </a:pPr>
            <a:r>
              <a:rPr lang="en-US" dirty="0" smtClean="0"/>
              <a:t>History</a:t>
            </a:r>
            <a:endParaRPr lang="fi-FI" dirty="0"/>
          </a:p>
        </p:txBody>
      </p:sp>
      <p:sp>
        <p:nvSpPr>
          <p:cNvPr id="3" name="Sisällön paikkamerkki 2"/>
          <p:cNvSpPr>
            <a:spLocks noGrp="1"/>
          </p:cNvSpPr>
          <p:nvPr>
            <p:ph idx="1"/>
          </p:nvPr>
        </p:nvSpPr>
        <p:spPr/>
        <p:txBody>
          <a:bodyPr>
            <a:normAutofit fontScale="92500"/>
          </a:bodyPr>
          <a:lstStyle/>
          <a:p>
            <a:pPr marL="548640" indent="-411480" eaLnBrk="1" fontAlgn="auto" hangingPunct="1">
              <a:spcAft>
                <a:spcPts val="0"/>
              </a:spcAft>
              <a:buClr>
                <a:schemeClr val="tx1">
                  <a:shade val="95000"/>
                </a:schemeClr>
              </a:buClr>
              <a:buFont typeface="Wingdings 2"/>
              <a:buChar char=""/>
              <a:defRPr/>
            </a:pPr>
            <a:r>
              <a:rPr lang="en-US" dirty="0" smtClean="0"/>
              <a:t>In the early 7th century , Birmingham was an Anglo-Saxon farming hamlet on the banks of the River Rea. </a:t>
            </a:r>
          </a:p>
          <a:p>
            <a:pPr marL="548640" indent="-411480" eaLnBrk="1" fontAlgn="auto" hangingPunct="1">
              <a:spcAft>
                <a:spcPts val="0"/>
              </a:spcAft>
              <a:buClr>
                <a:schemeClr val="tx1">
                  <a:shade val="95000"/>
                </a:schemeClr>
              </a:buClr>
              <a:buFont typeface="Wingdings 2"/>
              <a:buChar char=""/>
              <a:defRPr/>
            </a:pPr>
            <a:r>
              <a:rPr lang="en-US" dirty="0" smtClean="0"/>
              <a:t>In 1166 the holder of the manor of Birmingham, Peter de Birmingham, was granted a royal charter to hold a market in his castle,</a:t>
            </a:r>
            <a:r>
              <a:rPr lang="en-US" baseline="30000" dirty="0" smtClean="0"/>
              <a:t> </a:t>
            </a:r>
            <a:r>
              <a:rPr lang="en-US" dirty="0" smtClean="0"/>
              <a:t>which in time became known as the Bull Ring, transforming Birmingham from a village to a market town</a:t>
            </a:r>
          </a:p>
          <a:p>
            <a:pPr marL="548640" indent="-411480" eaLnBrk="1" fontAlgn="auto" hangingPunct="1">
              <a:spcAft>
                <a:spcPts val="0"/>
              </a:spcAft>
              <a:buClr>
                <a:schemeClr val="tx1">
                  <a:shade val="95000"/>
                </a:schemeClr>
              </a:buClr>
              <a:buFont typeface="Wingdings 2"/>
              <a:buChar char=""/>
              <a:defRPr/>
            </a:pPr>
            <a:r>
              <a:rPr lang="en-US" dirty="0" smtClean="0"/>
              <a:t>As early as the 16th century, Birmingham's access to supplies of iron ore and coal meant that metalworking industries became established.</a:t>
            </a:r>
          </a:p>
          <a:p>
            <a:pPr marL="548640" indent="-411480" eaLnBrk="1" fontAlgn="auto" hangingPunct="1">
              <a:spcAft>
                <a:spcPts val="0"/>
              </a:spcAft>
              <a:buClr>
                <a:schemeClr val="tx1">
                  <a:shade val="95000"/>
                </a:schemeClr>
              </a:buClr>
              <a:buFont typeface="Wingdings 2"/>
              <a:buChar char=""/>
              <a:defRPr/>
            </a:pPr>
            <a:endParaRPr lang="fi-FI" dirty="0"/>
          </a:p>
        </p:txBody>
      </p:sp>
    </p:spTree>
  </p:cSld>
  <p:clrMapOvr>
    <a:masterClrMapping/>
  </p:clrMapOvr>
  <p:transition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eaLnBrk="1" fontAlgn="auto" hangingPunct="1">
              <a:spcAft>
                <a:spcPts val="0"/>
              </a:spcAft>
              <a:defRPr/>
            </a:pPr>
            <a:r>
              <a:rPr lang="en-US" dirty="0" smtClean="0"/>
              <a:t>Economy</a:t>
            </a:r>
            <a:endParaRPr lang="fi-FI" dirty="0"/>
          </a:p>
        </p:txBody>
      </p:sp>
      <p:sp>
        <p:nvSpPr>
          <p:cNvPr id="3" name="Sisällön paikkamerkki 2"/>
          <p:cNvSpPr>
            <a:spLocks noGrp="1"/>
          </p:cNvSpPr>
          <p:nvPr>
            <p:ph idx="1"/>
          </p:nvPr>
        </p:nvSpPr>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dirty="0" smtClean="0"/>
              <a:t>Although Birmingham grew to prominence as a manufacturing and engineering centre, its economy today is dominated by the service sector, which in 2003 accounted for 78% of the city's economic output and 97% of its economic growth.</a:t>
            </a:r>
          </a:p>
          <a:p>
            <a:pPr marL="548640" indent="-411480" eaLnBrk="1" fontAlgn="auto" hangingPunct="1">
              <a:spcAft>
                <a:spcPts val="0"/>
              </a:spcAft>
              <a:buClr>
                <a:schemeClr val="tx1">
                  <a:shade val="95000"/>
                </a:schemeClr>
              </a:buClr>
              <a:buFont typeface="Wingdings 2"/>
              <a:buChar char=""/>
              <a:defRPr/>
            </a:pPr>
            <a:r>
              <a:rPr lang="en-US" dirty="0" smtClean="0"/>
              <a:t>Tourism is also an increasingly important part of the local economy. </a:t>
            </a:r>
          </a:p>
          <a:p>
            <a:pPr marL="548640" indent="-411480" eaLnBrk="1" fontAlgn="auto" hangingPunct="1">
              <a:spcAft>
                <a:spcPts val="0"/>
              </a:spcAft>
              <a:buClr>
                <a:schemeClr val="tx1">
                  <a:shade val="95000"/>
                </a:schemeClr>
              </a:buClr>
              <a:buFont typeface="Wingdings 2"/>
              <a:buChar char=""/>
              <a:defRPr/>
            </a:pPr>
            <a:r>
              <a:rPr lang="en-US" dirty="0" smtClean="0"/>
              <a:t>The city's three Universities, (Aston University, University of Birmingham and Birmingham City University)</a:t>
            </a:r>
          </a:p>
          <a:p>
            <a:pPr marL="548640" indent="-411480" eaLnBrk="1" fontAlgn="auto" hangingPunct="1">
              <a:spcAft>
                <a:spcPts val="0"/>
              </a:spcAft>
              <a:buClr>
                <a:schemeClr val="tx1">
                  <a:shade val="95000"/>
                </a:schemeClr>
              </a:buClr>
              <a:buFont typeface="Wingdings 2"/>
              <a:buChar char=""/>
              <a:defRPr/>
            </a:pPr>
            <a:endParaRPr lang="fi-FI" dirty="0"/>
          </a:p>
        </p:txBody>
      </p:sp>
    </p:spTree>
  </p:cSld>
  <p:clrMapOvr>
    <a:masterClrMapping/>
  </p:clrMapOvr>
  <p:transition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eaLnBrk="1" fontAlgn="auto" hangingPunct="1">
              <a:spcAft>
                <a:spcPts val="0"/>
              </a:spcAft>
              <a:defRPr/>
            </a:pPr>
            <a:r>
              <a:rPr lang="en-US" dirty="0" smtClean="0"/>
              <a:t>Geography</a:t>
            </a:r>
            <a:endParaRPr lang="fi-FI" dirty="0"/>
          </a:p>
        </p:txBody>
      </p:sp>
      <p:sp>
        <p:nvSpPr>
          <p:cNvPr id="6147" name="Sisällön paikkamerkki 2"/>
          <p:cNvSpPr>
            <a:spLocks noGrp="1"/>
          </p:cNvSpPr>
          <p:nvPr>
            <p:ph idx="1"/>
          </p:nvPr>
        </p:nvSpPr>
        <p:spPr/>
        <p:txBody>
          <a:bodyPr/>
          <a:lstStyle/>
          <a:p>
            <a:pPr eaLnBrk="1" hangingPunct="1"/>
            <a:r>
              <a:rPr lang="en-US" smtClean="0"/>
              <a:t>Birmingham is located in the centre of the West Midlands region of England on the Birmingham Plateau – an area of relatively high ground, ranging around 500 to 1,000 feet (150–300 m) above sea level and crossed by Britain's main north-south watershed between the basins of the Rivers Severn and Trent.</a:t>
            </a:r>
            <a:endParaRPr lang="fi-FI" smtClean="0"/>
          </a:p>
        </p:txBody>
      </p:sp>
    </p:spTree>
  </p:cSld>
  <p:clrMapOvr>
    <a:masterClrMapping/>
  </p:clrMapOvr>
  <p:transition advClick="0"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eaLnBrk="1" fontAlgn="auto" hangingPunct="1">
              <a:spcAft>
                <a:spcPts val="0"/>
              </a:spcAft>
              <a:defRPr/>
            </a:pPr>
            <a:r>
              <a:rPr lang="en-US" dirty="0" smtClean="0"/>
              <a:t>Sports</a:t>
            </a:r>
            <a:endParaRPr lang="fi-FI" dirty="0"/>
          </a:p>
        </p:txBody>
      </p:sp>
      <p:sp>
        <p:nvSpPr>
          <p:cNvPr id="7171" name="Sisällön paikkamerkki 2"/>
          <p:cNvSpPr>
            <a:spLocks noGrp="1"/>
          </p:cNvSpPr>
          <p:nvPr>
            <p:ph idx="1"/>
          </p:nvPr>
        </p:nvSpPr>
        <p:spPr/>
        <p:txBody>
          <a:bodyPr/>
          <a:lstStyle/>
          <a:p>
            <a:pPr eaLnBrk="1" hangingPunct="1"/>
            <a:r>
              <a:rPr lang="en-US" smtClean="0"/>
              <a:t>The Football League – the world's first league football competition – was founded by Birmingham resident and Aston Villa director William McGregor</a:t>
            </a:r>
          </a:p>
          <a:p>
            <a:pPr eaLnBrk="1" hangingPunct="1"/>
            <a:r>
              <a:rPr lang="en-US" smtClean="0"/>
              <a:t>The Birmingham and District Cricket League is the oldest cricket league in the world</a:t>
            </a:r>
          </a:p>
          <a:p>
            <a:pPr eaLnBrk="1" hangingPunct="1"/>
            <a:r>
              <a:rPr lang="en-US" smtClean="0"/>
              <a:t>The modern game of tennis was developed between 1859 and 1865 by Harry Gem and his friend Augurio Perera</a:t>
            </a:r>
            <a:endParaRPr lang="fi-FI" smtClean="0"/>
          </a:p>
        </p:txBody>
      </p:sp>
    </p:spTree>
  </p:cSld>
  <p:clrMapOvr>
    <a:masterClrMapping/>
  </p:clrMapOvr>
  <p:transition advClick="0"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eaLnBrk="1" fontAlgn="auto" hangingPunct="1">
              <a:spcAft>
                <a:spcPts val="0"/>
              </a:spcAft>
              <a:defRPr/>
            </a:pPr>
            <a:r>
              <a:rPr lang="fi-FI" dirty="0" smtClean="0"/>
              <a:t>Music</a:t>
            </a:r>
            <a:endParaRPr lang="fi-FI" dirty="0"/>
          </a:p>
        </p:txBody>
      </p:sp>
      <p:sp>
        <p:nvSpPr>
          <p:cNvPr id="8195" name="Sisällön paikkamerkki 2"/>
          <p:cNvSpPr>
            <a:spLocks noGrp="1"/>
          </p:cNvSpPr>
          <p:nvPr>
            <p:ph idx="1"/>
          </p:nvPr>
        </p:nvSpPr>
        <p:spPr/>
        <p:txBody>
          <a:bodyPr/>
          <a:lstStyle/>
          <a:p>
            <a:pPr eaLnBrk="1" hangingPunct="1"/>
            <a:r>
              <a:rPr lang="en-US" smtClean="0"/>
              <a:t>Birmingham has had a vibrant and varied musical history over the last century.</a:t>
            </a:r>
          </a:p>
          <a:p>
            <a:pPr eaLnBrk="1" hangingPunct="1"/>
            <a:r>
              <a:rPr lang="en-US" smtClean="0"/>
              <a:t>The city is often described as the birthplace of heavy metal music,with Judas Priest, Black Sabbath, Magnum and two members of Led Zeppelin being local. </a:t>
            </a:r>
            <a:endParaRPr lang="fi-FI" smtClean="0"/>
          </a:p>
        </p:txBody>
      </p:sp>
      <p:pic>
        <p:nvPicPr>
          <p:cNvPr id="8196" name="Kuva 3" descr="black.JPG"/>
          <p:cNvPicPr>
            <a:picLocks noChangeAspect="1"/>
          </p:cNvPicPr>
          <p:nvPr/>
        </p:nvPicPr>
        <p:blipFill>
          <a:blip r:embed="rId2" cstate="print"/>
          <a:srcRect/>
          <a:stretch>
            <a:fillRect/>
          </a:stretch>
        </p:blipFill>
        <p:spPr bwMode="auto">
          <a:xfrm>
            <a:off x="1928813" y="4357688"/>
            <a:ext cx="4714875" cy="2333625"/>
          </a:xfrm>
          <a:prstGeom prst="rect">
            <a:avLst/>
          </a:prstGeom>
          <a:noFill/>
          <a:ln w="9525">
            <a:noFill/>
            <a:miter lim="800000"/>
            <a:headEnd/>
            <a:tailEnd/>
          </a:ln>
        </p:spPr>
      </p:pic>
    </p:spTree>
  </p:cSld>
  <p:clrMapOvr>
    <a:masterClrMapping/>
  </p:clrMapOvr>
  <p:transition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42910" y="1071546"/>
            <a:ext cx="7772400" cy="1470025"/>
          </a:xfrm>
        </p:spPr>
        <p:txBody>
          <a:bodyPr>
            <a:noAutofit/>
          </a:bodyPr>
          <a:lstStyle/>
          <a:p>
            <a:r>
              <a:rPr lang="fi-FI" sz="10000" b="1" dirty="0" smtClean="0"/>
              <a:t>THUIN</a:t>
            </a:r>
            <a:endParaRPr lang="fi-FI" sz="10000" b="1" dirty="0"/>
          </a:p>
        </p:txBody>
      </p:sp>
      <p:sp>
        <p:nvSpPr>
          <p:cNvPr id="3" name="Alaotsikko 2"/>
          <p:cNvSpPr>
            <a:spLocks noGrp="1"/>
          </p:cNvSpPr>
          <p:nvPr>
            <p:ph type="subTitle" idx="1"/>
          </p:nvPr>
        </p:nvSpPr>
        <p:spPr>
          <a:xfrm>
            <a:off x="1357290" y="2571744"/>
            <a:ext cx="6400800" cy="928694"/>
          </a:xfrm>
        </p:spPr>
        <p:txBody>
          <a:bodyPr>
            <a:normAutofit/>
          </a:bodyPr>
          <a:lstStyle/>
          <a:p>
            <a:r>
              <a:rPr lang="fi-FI" sz="4000" dirty="0" smtClean="0"/>
              <a:t>BELGIUM</a:t>
            </a:r>
            <a:endParaRPr lang="fi-FI" sz="4000" dirty="0"/>
          </a:p>
        </p:txBody>
      </p:sp>
      <p:pic>
        <p:nvPicPr>
          <p:cNvPr id="3074" name="Picture 2" descr="Tiedosto:Flag of Belgium.svg">
            <a:hlinkClick r:id="rId2"/>
          </p:cNvPr>
          <p:cNvPicPr>
            <a:picLocks noChangeAspect="1" noChangeArrowheads="1"/>
          </p:cNvPicPr>
          <p:nvPr/>
        </p:nvPicPr>
        <p:blipFill>
          <a:blip r:embed="rId3" cstate="print"/>
          <a:srcRect/>
          <a:stretch>
            <a:fillRect/>
          </a:stretch>
        </p:blipFill>
        <p:spPr bwMode="auto">
          <a:xfrm>
            <a:off x="3000364" y="3429000"/>
            <a:ext cx="3143272" cy="2724170"/>
          </a:xfrm>
          <a:prstGeom prst="rect">
            <a:avLst/>
          </a:prstGeom>
          <a:noFill/>
        </p:spPr>
      </p:pic>
    </p:spTree>
  </p:cSld>
  <p:clrMapOvr>
    <a:masterClrMapping/>
  </p:clrMapOvr>
  <p:transition advClick="0"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BELGIUM</a:t>
            </a:r>
            <a:endParaRPr lang="fi-FI" dirty="0"/>
          </a:p>
        </p:txBody>
      </p:sp>
      <p:sp>
        <p:nvSpPr>
          <p:cNvPr id="3" name="Sisällön paikkamerkki 2"/>
          <p:cNvSpPr>
            <a:spLocks noGrp="1"/>
          </p:cNvSpPr>
          <p:nvPr>
            <p:ph idx="1"/>
          </p:nvPr>
        </p:nvSpPr>
        <p:spPr>
          <a:xfrm>
            <a:off x="457200" y="1600201"/>
            <a:ext cx="8229600" cy="3757626"/>
          </a:xfrm>
        </p:spPr>
        <p:txBody>
          <a:bodyPr/>
          <a:lstStyle/>
          <a:p>
            <a:r>
              <a:rPr lang="fi-FI" dirty="0" smtClean="0"/>
              <a:t>Capital: Bryssel</a:t>
            </a:r>
          </a:p>
          <a:p>
            <a:r>
              <a:rPr lang="fi-FI" dirty="0" err="1" smtClean="0"/>
              <a:t>Population</a:t>
            </a:r>
            <a:r>
              <a:rPr lang="fi-FI" dirty="0" smtClean="0"/>
              <a:t>: 10 161 000</a:t>
            </a:r>
          </a:p>
          <a:p>
            <a:r>
              <a:rPr lang="fi-FI" dirty="0" err="1" smtClean="0"/>
              <a:t>Language</a:t>
            </a:r>
            <a:r>
              <a:rPr lang="fi-FI" dirty="0" smtClean="0"/>
              <a:t>: </a:t>
            </a:r>
            <a:r>
              <a:rPr lang="fi-FI" dirty="0" err="1" smtClean="0"/>
              <a:t>Dutch</a:t>
            </a:r>
            <a:r>
              <a:rPr lang="fi-FI" dirty="0" smtClean="0"/>
              <a:t>, </a:t>
            </a:r>
            <a:r>
              <a:rPr lang="fi-FI" dirty="0" err="1" smtClean="0"/>
              <a:t>German</a:t>
            </a:r>
            <a:r>
              <a:rPr lang="fi-FI" dirty="0" smtClean="0"/>
              <a:t>, </a:t>
            </a:r>
            <a:r>
              <a:rPr lang="fi-FI" dirty="0" err="1" smtClean="0"/>
              <a:t>French</a:t>
            </a:r>
            <a:endParaRPr lang="fi-FI" dirty="0" smtClean="0"/>
          </a:p>
          <a:p>
            <a:r>
              <a:rPr lang="fi-FI" dirty="0" err="1" smtClean="0"/>
              <a:t>Religion</a:t>
            </a:r>
            <a:r>
              <a:rPr lang="fi-FI" dirty="0" smtClean="0"/>
              <a:t>: </a:t>
            </a:r>
            <a:r>
              <a:rPr lang="fi-FI" dirty="0" err="1" smtClean="0"/>
              <a:t>Catholic</a:t>
            </a:r>
            <a:r>
              <a:rPr lang="fi-FI" dirty="0" smtClean="0"/>
              <a:t> </a:t>
            </a:r>
            <a:r>
              <a:rPr lang="fi-FI" dirty="0" err="1" smtClean="0"/>
              <a:t>Christianity</a:t>
            </a:r>
            <a:endParaRPr lang="fi-FI" dirty="0"/>
          </a:p>
        </p:txBody>
      </p:sp>
      <p:pic>
        <p:nvPicPr>
          <p:cNvPr id="5" name="Picture 2" descr="http://upload.wikimedia.org/wikipedia/commons/thumb/9/9b/Belgium-CIA_WFB_Map.png/300px-Belgium-CIA_WFB_Map.png">
            <a:hlinkClick r:id="rId2"/>
          </p:cNvPr>
          <p:cNvPicPr>
            <a:picLocks noChangeAspect="1" noChangeArrowheads="1"/>
          </p:cNvPicPr>
          <p:nvPr/>
        </p:nvPicPr>
        <p:blipFill>
          <a:blip r:embed="rId3" cstate="print"/>
          <a:srcRect/>
          <a:stretch>
            <a:fillRect/>
          </a:stretch>
        </p:blipFill>
        <p:spPr bwMode="auto">
          <a:xfrm>
            <a:off x="3428992" y="4071942"/>
            <a:ext cx="2357454" cy="2522477"/>
          </a:xfrm>
          <a:prstGeom prst="rect">
            <a:avLst/>
          </a:prstGeom>
          <a:noFill/>
        </p:spPr>
      </p:pic>
    </p:spTree>
  </p:cSld>
  <p:clrMapOvr>
    <a:masterClrMapping/>
  </p:clrMapOvr>
  <p:transition advClick="0" advTm="5000"/>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uippu">
  <a:themeElements>
    <a:clrScheme name="Huippu">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Huippu">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uippu">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80</TotalTime>
  <Words>1204</Words>
  <Application>Microsoft Office PowerPoint</Application>
  <PresentationFormat>Näytössä katseltava diaesitys (4:3)</PresentationFormat>
  <Paragraphs>91</Paragraphs>
  <Slides>24</Slides>
  <Notes>0</Notes>
  <HiddenSlides>0</HiddenSlides>
  <MMClips>0</MMClips>
  <ScaleCrop>false</ScaleCrop>
  <HeadingPairs>
    <vt:vector size="4" baseType="variant">
      <vt:variant>
        <vt:lpstr>Teema</vt:lpstr>
      </vt:variant>
      <vt:variant>
        <vt:i4>1</vt:i4>
      </vt:variant>
      <vt:variant>
        <vt:lpstr>Dian otsikot</vt:lpstr>
      </vt:variant>
      <vt:variant>
        <vt:i4>24</vt:i4>
      </vt:variant>
    </vt:vector>
  </HeadingPairs>
  <TitlesOfParts>
    <vt:vector size="25" baseType="lpstr">
      <vt:lpstr>Huippu</vt:lpstr>
      <vt:lpstr>BIRMINGHAM City of England</vt:lpstr>
      <vt:lpstr>In a nutshell</vt:lpstr>
      <vt:lpstr>History</vt:lpstr>
      <vt:lpstr>Economy</vt:lpstr>
      <vt:lpstr>Geography</vt:lpstr>
      <vt:lpstr>Sports</vt:lpstr>
      <vt:lpstr>Music</vt:lpstr>
      <vt:lpstr>THUIN</vt:lpstr>
      <vt:lpstr>BELGIUM</vt:lpstr>
      <vt:lpstr>Geography </vt:lpstr>
      <vt:lpstr>Culture</vt:lpstr>
      <vt:lpstr>Varna  Bulgaria</vt:lpstr>
      <vt:lpstr> Varna Bulgaria</vt:lpstr>
      <vt:lpstr>Dia 14</vt:lpstr>
      <vt:lpstr>Dia 15</vt:lpstr>
      <vt:lpstr>Dia 16</vt:lpstr>
      <vt:lpstr>Szczecin Poland </vt:lpstr>
      <vt:lpstr>Dia 18</vt:lpstr>
      <vt:lpstr>Dia 19</vt:lpstr>
      <vt:lpstr>Dia 20</vt:lpstr>
      <vt:lpstr>Climate of Szczecin</vt:lpstr>
      <vt:lpstr>Vegetation of Szczecin</vt:lpstr>
      <vt:lpstr>Sports of Szczecin</vt:lpstr>
      <vt:lpstr>Sports of Szczecin</vt:lpstr>
    </vt:vector>
  </TitlesOfParts>
  <Company>Kiimingin kunta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THUIN</dc:title>
  <dc:creator>oppilas.lukiolainen</dc:creator>
  <cp:lastModifiedBy>hannu.heinanen</cp:lastModifiedBy>
  <cp:revision>15</cp:revision>
  <dcterms:created xsi:type="dcterms:W3CDTF">2010-02-19T06:05:35Z</dcterms:created>
  <dcterms:modified xsi:type="dcterms:W3CDTF">2010-02-24T09:54:17Z</dcterms:modified>
</cp:coreProperties>
</file>